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8"/>
  </p:notesMasterIdLst>
  <p:sldIdLst>
    <p:sldId id="275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2" r:id="rId11"/>
    <p:sldId id="293" r:id="rId12"/>
    <p:sldId id="294" r:id="rId13"/>
    <p:sldId id="295" r:id="rId14"/>
    <p:sldId id="296" r:id="rId15"/>
    <p:sldId id="270" r:id="rId16"/>
    <p:sldId id="271" r:id="rId17"/>
    <p:sldId id="272" r:id="rId18"/>
    <p:sldId id="291" r:id="rId19"/>
    <p:sldId id="297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256" r:id="rId29"/>
    <p:sldId id="257" r:id="rId30"/>
    <p:sldId id="261" r:id="rId31"/>
    <p:sldId id="258" r:id="rId32"/>
    <p:sldId id="260" r:id="rId33"/>
    <p:sldId id="262" r:id="rId34"/>
    <p:sldId id="263" r:id="rId35"/>
    <p:sldId id="264" r:id="rId36"/>
    <p:sldId id="265" r:id="rId37"/>
    <p:sldId id="259" r:id="rId38"/>
    <p:sldId id="298" r:id="rId39"/>
    <p:sldId id="299" r:id="rId40"/>
    <p:sldId id="300" r:id="rId41"/>
    <p:sldId id="301" r:id="rId42"/>
    <p:sldId id="302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311" r:id="rId51"/>
    <p:sldId id="315" r:id="rId52"/>
    <p:sldId id="312" r:id="rId53"/>
    <p:sldId id="313" r:id="rId54"/>
    <p:sldId id="316" r:id="rId55"/>
    <p:sldId id="317" r:id="rId56"/>
    <p:sldId id="318" r:id="rId57"/>
    <p:sldId id="319" r:id="rId58"/>
    <p:sldId id="320" r:id="rId59"/>
    <p:sldId id="321" r:id="rId60"/>
    <p:sldId id="324" r:id="rId61"/>
    <p:sldId id="322" r:id="rId62"/>
    <p:sldId id="323" r:id="rId63"/>
    <p:sldId id="325" r:id="rId64"/>
    <p:sldId id="326" r:id="rId65"/>
    <p:sldId id="327" r:id="rId66"/>
    <p:sldId id="334" r:id="rId67"/>
    <p:sldId id="335" r:id="rId68"/>
    <p:sldId id="331" r:id="rId69"/>
    <p:sldId id="332" r:id="rId70"/>
    <p:sldId id="333" r:id="rId71"/>
    <p:sldId id="328" r:id="rId72"/>
    <p:sldId id="329" r:id="rId73"/>
    <p:sldId id="330" r:id="rId74"/>
    <p:sldId id="336" r:id="rId75"/>
    <p:sldId id="337" r:id="rId76"/>
    <p:sldId id="338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78" r:id="rId92"/>
    <p:sldId id="377" r:id="rId93"/>
    <p:sldId id="379" r:id="rId94"/>
    <p:sldId id="380" r:id="rId95"/>
    <p:sldId id="354" r:id="rId96"/>
    <p:sldId id="370" r:id="rId97"/>
    <p:sldId id="371" r:id="rId98"/>
    <p:sldId id="372" r:id="rId99"/>
    <p:sldId id="373" r:id="rId100"/>
    <p:sldId id="355" r:id="rId101"/>
    <p:sldId id="374" r:id="rId102"/>
    <p:sldId id="375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7" r:id="rId113"/>
    <p:sldId id="368" r:id="rId114"/>
    <p:sldId id="369" r:id="rId115"/>
    <p:sldId id="366" r:id="rId116"/>
    <p:sldId id="376" r:id="rId1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0929"/>
  </p:normalViewPr>
  <p:slideViewPr>
    <p:cSldViewPr>
      <p:cViewPr varScale="1">
        <p:scale>
          <a:sx n="68" d="100"/>
          <a:sy n="68" d="100"/>
        </p:scale>
        <p:origin x="154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 /><Relationship Id="rId117" Type="http://schemas.openxmlformats.org/officeDocument/2006/relationships/slide" Target="slides/slide116.xml" /><Relationship Id="rId21" Type="http://schemas.openxmlformats.org/officeDocument/2006/relationships/slide" Target="slides/slide20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84" Type="http://schemas.openxmlformats.org/officeDocument/2006/relationships/slide" Target="slides/slide83.xml" /><Relationship Id="rId89" Type="http://schemas.openxmlformats.org/officeDocument/2006/relationships/slide" Target="slides/slide88.xml" /><Relationship Id="rId112" Type="http://schemas.openxmlformats.org/officeDocument/2006/relationships/slide" Target="slides/slide111.xml" /><Relationship Id="rId16" Type="http://schemas.openxmlformats.org/officeDocument/2006/relationships/slide" Target="slides/slide15.xml" /><Relationship Id="rId107" Type="http://schemas.openxmlformats.org/officeDocument/2006/relationships/slide" Target="slides/slide106.xml" /><Relationship Id="rId11" Type="http://schemas.openxmlformats.org/officeDocument/2006/relationships/slide" Target="slides/slide10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74" Type="http://schemas.openxmlformats.org/officeDocument/2006/relationships/slide" Target="slides/slide73.xml" /><Relationship Id="rId79" Type="http://schemas.openxmlformats.org/officeDocument/2006/relationships/slide" Target="slides/slide78.xml" /><Relationship Id="rId102" Type="http://schemas.openxmlformats.org/officeDocument/2006/relationships/slide" Target="slides/slide101.xml" /><Relationship Id="rId5" Type="http://schemas.openxmlformats.org/officeDocument/2006/relationships/slide" Target="slides/slide4.xml" /><Relationship Id="rId61" Type="http://schemas.openxmlformats.org/officeDocument/2006/relationships/slide" Target="slides/slide60.xml" /><Relationship Id="rId82" Type="http://schemas.openxmlformats.org/officeDocument/2006/relationships/slide" Target="slides/slide81.xml" /><Relationship Id="rId90" Type="http://schemas.openxmlformats.org/officeDocument/2006/relationships/slide" Target="slides/slide89.xml" /><Relationship Id="rId95" Type="http://schemas.openxmlformats.org/officeDocument/2006/relationships/slide" Target="slides/slide94.xml" /><Relationship Id="rId19" Type="http://schemas.openxmlformats.org/officeDocument/2006/relationships/slide" Target="slides/slide1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slide" Target="slides/slide76.xml" /><Relationship Id="rId100" Type="http://schemas.openxmlformats.org/officeDocument/2006/relationships/slide" Target="slides/slide99.xml" /><Relationship Id="rId105" Type="http://schemas.openxmlformats.org/officeDocument/2006/relationships/slide" Target="slides/slide104.xml" /><Relationship Id="rId113" Type="http://schemas.openxmlformats.org/officeDocument/2006/relationships/slide" Target="slides/slide112.xml" /><Relationship Id="rId118" Type="http://schemas.openxmlformats.org/officeDocument/2006/relationships/notesMaster" Target="notesMasters/notesMaster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80" Type="http://schemas.openxmlformats.org/officeDocument/2006/relationships/slide" Target="slides/slide79.xml" /><Relationship Id="rId85" Type="http://schemas.openxmlformats.org/officeDocument/2006/relationships/slide" Target="slides/slide84.xml" /><Relationship Id="rId93" Type="http://schemas.openxmlformats.org/officeDocument/2006/relationships/slide" Target="slides/slide92.xml" /><Relationship Id="rId98" Type="http://schemas.openxmlformats.org/officeDocument/2006/relationships/slide" Target="slides/slide97.xml" /><Relationship Id="rId121" Type="http://schemas.openxmlformats.org/officeDocument/2006/relationships/theme" Target="theme/theme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103" Type="http://schemas.openxmlformats.org/officeDocument/2006/relationships/slide" Target="slides/slide102.xml" /><Relationship Id="rId108" Type="http://schemas.openxmlformats.org/officeDocument/2006/relationships/slide" Target="slides/slide107.xml" /><Relationship Id="rId116" Type="http://schemas.openxmlformats.org/officeDocument/2006/relationships/slide" Target="slides/slide115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slide" Target="slides/slide74.xml" /><Relationship Id="rId83" Type="http://schemas.openxmlformats.org/officeDocument/2006/relationships/slide" Target="slides/slide82.xml" /><Relationship Id="rId88" Type="http://schemas.openxmlformats.org/officeDocument/2006/relationships/slide" Target="slides/slide87.xml" /><Relationship Id="rId91" Type="http://schemas.openxmlformats.org/officeDocument/2006/relationships/slide" Target="slides/slide90.xml" /><Relationship Id="rId96" Type="http://schemas.openxmlformats.org/officeDocument/2006/relationships/slide" Target="slides/slide95.xml" /><Relationship Id="rId111" Type="http://schemas.openxmlformats.org/officeDocument/2006/relationships/slide" Target="slides/slide110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106" Type="http://schemas.openxmlformats.org/officeDocument/2006/relationships/slide" Target="slides/slide105.xml" /><Relationship Id="rId114" Type="http://schemas.openxmlformats.org/officeDocument/2006/relationships/slide" Target="slides/slide113.xml" /><Relationship Id="rId119" Type="http://schemas.openxmlformats.org/officeDocument/2006/relationships/presProps" Target="presProps.xml" /><Relationship Id="rId10" Type="http://schemas.openxmlformats.org/officeDocument/2006/relationships/slide" Target="slides/slide9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slide" Target="slides/slide72.xml" /><Relationship Id="rId78" Type="http://schemas.openxmlformats.org/officeDocument/2006/relationships/slide" Target="slides/slide77.xml" /><Relationship Id="rId81" Type="http://schemas.openxmlformats.org/officeDocument/2006/relationships/slide" Target="slides/slide80.xml" /><Relationship Id="rId86" Type="http://schemas.openxmlformats.org/officeDocument/2006/relationships/slide" Target="slides/slide85.xml" /><Relationship Id="rId94" Type="http://schemas.openxmlformats.org/officeDocument/2006/relationships/slide" Target="slides/slide93.xml" /><Relationship Id="rId99" Type="http://schemas.openxmlformats.org/officeDocument/2006/relationships/slide" Target="slides/slide98.xml" /><Relationship Id="rId101" Type="http://schemas.openxmlformats.org/officeDocument/2006/relationships/slide" Target="slides/slide100.xml" /><Relationship Id="rId122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9" Type="http://schemas.openxmlformats.org/officeDocument/2006/relationships/slide" Target="slides/slide38.xml" /><Relationship Id="rId109" Type="http://schemas.openxmlformats.org/officeDocument/2006/relationships/slide" Target="slides/slide108.xml" /><Relationship Id="rId34" Type="http://schemas.openxmlformats.org/officeDocument/2006/relationships/slide" Target="slides/slide33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76" Type="http://schemas.openxmlformats.org/officeDocument/2006/relationships/slide" Target="slides/slide75.xml" /><Relationship Id="rId97" Type="http://schemas.openxmlformats.org/officeDocument/2006/relationships/slide" Target="slides/slide96.xml" /><Relationship Id="rId104" Type="http://schemas.openxmlformats.org/officeDocument/2006/relationships/slide" Target="slides/slide103.xml" /><Relationship Id="rId120" Type="http://schemas.openxmlformats.org/officeDocument/2006/relationships/viewProps" Target="view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92" Type="http://schemas.openxmlformats.org/officeDocument/2006/relationships/slide" Target="slides/slide91.xml" /><Relationship Id="rId2" Type="http://schemas.openxmlformats.org/officeDocument/2006/relationships/slide" Target="slides/slide1.xml" /><Relationship Id="rId29" Type="http://schemas.openxmlformats.org/officeDocument/2006/relationships/slide" Target="slides/slide28.xml" /><Relationship Id="rId24" Type="http://schemas.openxmlformats.org/officeDocument/2006/relationships/slide" Target="slides/slide23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66" Type="http://schemas.openxmlformats.org/officeDocument/2006/relationships/slide" Target="slides/slide65.xml" /><Relationship Id="rId87" Type="http://schemas.openxmlformats.org/officeDocument/2006/relationships/slide" Target="slides/slide86.xml" /><Relationship Id="rId110" Type="http://schemas.openxmlformats.org/officeDocument/2006/relationships/slide" Target="slides/slide109.xml" /><Relationship Id="rId115" Type="http://schemas.openxmlformats.org/officeDocument/2006/relationships/slide" Target="slides/slide114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CECDAD-0AF2-42A9-A45A-B4FB554ABD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46ABF-2528-4ADB-B430-0E6AC0A088D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5563CA6-D79A-4B9E-93C3-DB4E26FC66A6}" type="datetimeFigureOut">
              <a:rPr lang="en-US"/>
              <a:pPr>
                <a:defRPr/>
              </a:pPr>
              <a:t>8/19/2020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359C13-7C15-4FFC-8D84-B8D1481C5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E57748D-9DA2-4112-9CEB-36C465C00E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75B08-0C6E-4166-A503-0A93B1DD9F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042AA-13C0-472F-B13D-8BE21941A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23B68A-ABF1-4700-9729-4761EEFCDD9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ottawa.ca/academic/arts/writcent/hypergrammar/objcompl.html#direct object" TargetMode="External" /><Relationship Id="rId2" Type="http://schemas.openxmlformats.org/officeDocument/2006/relationships/slide" Target="../slides/slide113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>
            <a:extLst>
              <a:ext uri="{FF2B5EF4-FFF2-40B4-BE49-F238E27FC236}">
                <a16:creationId xmlns:a16="http://schemas.microsoft.com/office/drawing/2014/main" id="{BAC8234C-378A-4588-8990-D499B4E40F0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>
            <a:extLst>
              <a:ext uri="{FF2B5EF4-FFF2-40B4-BE49-F238E27FC236}">
                <a16:creationId xmlns:a16="http://schemas.microsoft.com/office/drawing/2014/main" id="{8B47E1DC-7879-49CA-8775-4A5C3FD417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>
            <a:extLst>
              <a:ext uri="{FF2B5EF4-FFF2-40B4-BE49-F238E27FC236}">
                <a16:creationId xmlns:a16="http://schemas.microsoft.com/office/drawing/2014/main" id="{F0062485-AB43-4753-BD35-5B8E5A905B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5C9E60F-8ED6-46E0-A7AA-CD93DE2E6F3E}" type="slidenum">
              <a:rPr lang="en-US" altLang="en-US" sz="1200"/>
              <a:pPr/>
              <a:t>70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19CB71AF-326A-47F8-AA0C-773C2785BB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0D6244F7-485F-4805-9746-506C680F06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94A80272-B24C-4288-B3CA-3510B7A27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14C7FA1-C07A-4E70-88DF-1E5A031ECF6D}" type="slidenum">
              <a:rPr lang="en-US" altLang="en-US" sz="1200"/>
              <a:pPr/>
              <a:t>73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017297AA-2B44-41E9-A36D-FA74448151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1CA2CB1-7456-478E-A579-4FD1E80752FA}" type="slidenum">
              <a:rPr lang="en-US" altLang="en-US" sz="1200"/>
              <a:pPr/>
              <a:t>112</a:t>
            </a:fld>
            <a:endParaRPr lang="en-US" altLang="en-US" sz="1200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D85CDCA6-3087-4272-A20A-03F57D5CF4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6338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5E97CAA-1210-403D-A303-1E402FA9A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21275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400"/>
              <a:t>Class diagram</a:t>
            </a:r>
          </a:p>
          <a:p>
            <a:pPr>
              <a:buFontTx/>
              <a:buChar char="•"/>
            </a:pPr>
            <a:r>
              <a:rPr lang="en-US" altLang="en-US" sz="1400"/>
              <a:t>Examine the text to identify potential objects, attributes, operations, and relationships</a:t>
            </a:r>
          </a:p>
          <a:p>
            <a:endParaRPr lang="en-US" altLang="en-US"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BEBBFE2B-5B49-4C7B-86B8-DDF1A0C22D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A067FFD-2EBE-40A4-BA3F-676B9FCA2019}" type="slidenum">
              <a:rPr lang="en-US" altLang="en-US" sz="1200"/>
              <a:pPr/>
              <a:t>113</a:t>
            </a:fld>
            <a:endParaRPr lang="en-US" altLang="en-US" sz="1200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BCA82CC3-F414-464B-A13B-449A4F389C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6338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18B5E5AE-8466-4764-BD9A-2CC98335E1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21275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400" u="sng"/>
              <a:t>Transitive Verb</a:t>
            </a:r>
            <a:endParaRPr lang="en-US" altLang="en-US" sz="1400"/>
          </a:p>
          <a:p>
            <a:r>
              <a:rPr lang="en-US" altLang="en-US" sz="1400"/>
              <a:t>The meaning of a </a:t>
            </a:r>
            <a:r>
              <a:rPr lang="en-US" altLang="en-US" sz="1400" b="1"/>
              <a:t>transitive verb</a:t>
            </a:r>
            <a:r>
              <a:rPr lang="en-US" altLang="en-US" sz="1400"/>
              <a:t> is incomplete without a </a:t>
            </a:r>
            <a:r>
              <a:rPr lang="en-US" altLang="en-US" sz="1400">
                <a:hlinkClick r:id="rId3"/>
              </a:rPr>
              <a:t>direct object</a:t>
            </a:r>
            <a:r>
              <a:rPr lang="en-US" altLang="en-US" sz="1400"/>
              <a:t>, as in the following examples:</a:t>
            </a:r>
            <a:endParaRPr lang="en-US" altLang="en-US" sz="1400" b="1"/>
          </a:p>
          <a:p>
            <a:r>
              <a:rPr lang="en-US" altLang="en-US" sz="1400" b="1"/>
              <a:t>INCOMPLETE</a:t>
            </a:r>
            <a:r>
              <a:rPr lang="en-US" altLang="en-US" sz="1400"/>
              <a:t> 		</a:t>
            </a:r>
            <a:r>
              <a:rPr lang="en-US" altLang="en-US" sz="1400" b="1"/>
              <a:t>COMPLETE</a:t>
            </a:r>
            <a:endParaRPr lang="en-US" altLang="en-US" sz="1400"/>
          </a:p>
          <a:p>
            <a:r>
              <a:rPr lang="en-US" altLang="en-US" sz="1400"/>
              <a:t>The shelf </a:t>
            </a:r>
            <a:r>
              <a:rPr lang="en-US" altLang="en-US" sz="1400" b="1"/>
              <a:t>holds</a:t>
            </a:r>
            <a:r>
              <a:rPr lang="en-US" altLang="en-US" sz="1400"/>
              <a:t>. 		The shelf </a:t>
            </a:r>
            <a:r>
              <a:rPr lang="en-US" altLang="en-US" sz="1400" b="1"/>
              <a:t>holds</a:t>
            </a:r>
            <a:r>
              <a:rPr lang="en-US" altLang="en-US" sz="1400"/>
              <a:t> three</a:t>
            </a:r>
          </a:p>
          <a:p>
            <a:r>
              <a:rPr lang="en-US" altLang="en-US" sz="1400"/>
              <a:t>			 books and a vase of</a:t>
            </a:r>
          </a:p>
          <a:p>
            <a:r>
              <a:rPr lang="en-US" altLang="en-US" sz="1400"/>
              <a:t>			 flowers. </a:t>
            </a:r>
          </a:p>
          <a:p>
            <a:r>
              <a:rPr lang="en-US" altLang="en-US" sz="1400"/>
              <a:t>The committee </a:t>
            </a:r>
            <a:r>
              <a:rPr lang="en-US" altLang="en-US" sz="1400" b="1"/>
              <a:t>named</a:t>
            </a:r>
            <a:r>
              <a:rPr lang="en-US" altLang="en-US" sz="1400"/>
              <a:t>. 	The committee </a:t>
            </a:r>
            <a:r>
              <a:rPr lang="en-US" altLang="en-US" sz="1400" b="1"/>
              <a:t>named</a:t>
            </a:r>
            <a:r>
              <a:rPr lang="en-US" altLang="en-US" sz="1400"/>
              <a:t> a</a:t>
            </a:r>
          </a:p>
          <a:p>
            <a:r>
              <a:rPr lang="en-US" altLang="en-US" sz="1400"/>
              <a:t>			new chairperson. </a:t>
            </a:r>
          </a:p>
          <a:p>
            <a:r>
              <a:rPr lang="en-US" altLang="en-US" sz="1400"/>
              <a:t>The child </a:t>
            </a:r>
            <a:r>
              <a:rPr lang="en-US" altLang="en-US" sz="1400" b="1"/>
              <a:t>broke</a:t>
            </a:r>
            <a:r>
              <a:rPr lang="en-US" altLang="en-US" sz="1400"/>
              <a:t>. 		The child </a:t>
            </a:r>
            <a:r>
              <a:rPr lang="en-US" altLang="en-US" sz="1400" b="1"/>
              <a:t>broke</a:t>
            </a:r>
            <a:r>
              <a:rPr lang="en-US" altLang="en-US" sz="1400"/>
              <a:t> the plate. </a:t>
            </a:r>
            <a:endParaRPr lang="en-US" altLang="en-US" sz="1400" u="sng"/>
          </a:p>
          <a:p>
            <a:endParaRPr lang="en-US" altLang="en-US" sz="1400" u="sng"/>
          </a:p>
          <a:p>
            <a:r>
              <a:rPr lang="en-US" altLang="en-US" sz="1400" u="sng"/>
              <a:t>Intransitive Verb</a:t>
            </a:r>
            <a:endParaRPr lang="en-US" altLang="en-US" sz="1400"/>
          </a:p>
          <a:p>
            <a:r>
              <a:rPr lang="en-US" altLang="en-US" sz="1400"/>
              <a:t>An </a:t>
            </a:r>
            <a:r>
              <a:rPr lang="en-US" altLang="en-US" sz="1400" b="1"/>
              <a:t>intransitive verb</a:t>
            </a:r>
            <a:r>
              <a:rPr lang="en-US" altLang="en-US" sz="1400"/>
              <a:t>, on the other hand, </a:t>
            </a:r>
            <a:r>
              <a:rPr lang="en-US" altLang="en-US" sz="1400" i="1"/>
              <a:t>cannot</a:t>
            </a:r>
            <a:r>
              <a:rPr lang="en-US" altLang="en-US" sz="1400"/>
              <a:t> take a direct object. </a:t>
            </a:r>
          </a:p>
          <a:p>
            <a:r>
              <a:rPr lang="en-US" altLang="en-US" sz="1400"/>
              <a:t>Example:  This plant has thrived on the south windowsill. </a:t>
            </a:r>
          </a:p>
          <a:p>
            <a:endParaRPr lang="en-US" altLang="en-US" sz="1400"/>
          </a:p>
          <a:p>
            <a:r>
              <a:rPr lang="en-US" altLang="en-US" sz="1400" u="sng"/>
              <a:t>Predicate</a:t>
            </a:r>
            <a:r>
              <a:rPr lang="en-US" altLang="en-US" sz="1400"/>
              <a:t> </a:t>
            </a:r>
          </a:p>
          <a:p>
            <a:pPr>
              <a:buFontTx/>
              <a:buChar char="•"/>
            </a:pPr>
            <a:r>
              <a:rPr lang="en-US" altLang="en-US" sz="1400"/>
              <a:t>part of the sentence that contains a verb or verb phrase and its complements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C22BA321-FB37-4A56-8500-CD4EC285BF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561939E-9EC2-4C65-A33D-2DC9102BF2DB}" type="slidenum">
              <a:rPr lang="en-US" altLang="en-US" sz="1200"/>
              <a:pPr/>
              <a:t>114</a:t>
            </a:fld>
            <a:endParaRPr lang="en-US" altLang="en-US" sz="1200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A8940FFB-E79C-4766-9B62-D4008BADD4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6338" y="695325"/>
            <a:ext cx="4635500" cy="3476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E12A7E4E-763E-47F8-86A4-95C2D826FF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31863" y="4403725"/>
            <a:ext cx="5121275" cy="417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1400"/>
              <a:t>Constraints</a:t>
            </a:r>
          </a:p>
          <a:p>
            <a:pPr>
              <a:buFontTx/>
              <a:buChar char="•"/>
            </a:pPr>
            <a:r>
              <a:rPr lang="en-US" altLang="en-US" sz="1400"/>
              <a:t>Example of constraint:  attribute that can only be within a certain range</a:t>
            </a:r>
          </a:p>
          <a:p>
            <a:pPr>
              <a:buFontTx/>
              <a:buChar char="•"/>
            </a:pPr>
            <a:r>
              <a:rPr lang="en-US" altLang="en-US" sz="1400"/>
              <a:t>Look at the pre-conditions and post-conditions in the use cases</a:t>
            </a:r>
          </a:p>
          <a:p>
            <a:pPr>
              <a:buFontTx/>
              <a:buChar char="•"/>
            </a:pPr>
            <a:r>
              <a:rPr lang="en-US" altLang="en-US" sz="1400"/>
              <a:t>Decide how to handle violations to the constraints (how to handle errors/exceptions)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080D47F-136C-40E9-84DD-4197E57507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4CA2A7-0811-4801-A626-7670DAC4A0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E8F02A4-F666-444B-A58F-E7C833A6BD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28819-DB48-46D0-BA5A-DC1039F5FB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1378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B86543-83CC-4DEB-AE19-3D0041CA7E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DD4B4CC-692D-43C0-B540-F951E866CB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E545D5-7E9F-4580-A846-A686AB948B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88517B-A676-4008-B99B-44E17E2B84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25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A8F0C6-5895-4398-83D1-D6D14013AE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D13D6C-C06C-421E-B972-6651ECF39D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64B398-7B2A-4FAC-9DC2-A46885949A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A67EAF-2FC3-44AD-A9B9-1F9CD52EC9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96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15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C8378C-C57D-4F75-9819-3FDABE770A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8367BF-2F6A-4D35-A29E-B1181010BC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529F93-0582-4598-9067-9A9AFB3261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481153-5261-4D6E-97F1-A2A0AA53823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83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8F013D-572E-4B9A-8B8E-D3E65E6F92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9D3293-03C7-40E9-8528-D32B999C20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6DBFD0-0F34-4E9E-9DAD-8FCC1F8352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2D480B-D63F-448F-A0C7-471B8C69DAF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563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1B8B9-A40D-4CE2-A0D2-BE537D5E2D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91FED6-7D7D-47B9-B21E-556A72C62E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BD721F-51A2-4B5C-AC74-2D8349508A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A9DF71-A958-4C29-9C02-75719078C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672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F46397A-A323-48C2-9D88-93CEB584D08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F05E938-E4EB-450F-8225-EBBB49BD4E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74E1952-4EE2-40AA-BF2B-A0D18BFCF9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5A81E6-B60C-4C82-B05A-D0EFA1196E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30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AD5B8DD-42A6-4F14-A0D2-4E417B3697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92A21B9-4ACF-4B2E-BF0B-F2EE3C0124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01B69E4-0F47-4BC0-B428-5EB777AFC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744821-5AAE-4903-8711-27F90199EB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29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587498E-B92F-4B3F-B589-06E16E4D99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F33B4F1-7866-4ADA-A66B-F7130E5A24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4A04CAB-E946-40FF-AA78-61B282DC31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B55A0B-27BF-4890-ABD8-20BB32A84F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2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22BA7E-8272-498D-A12E-8092682D3F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4D9F6-5E0E-4641-A9C7-2ACFC91756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3655DA-04AA-4EFF-BECE-D9D3FEE77E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896EB0-E501-4462-938F-82713ECD6E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344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CA911-6EA5-4FA3-9667-A8F0DDF0F6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E8638E-3DA4-4B91-9B91-235D0E3AB1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BA0E2F-0D13-4DED-A035-23699427C7D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0BFA4F-A65E-4808-BA91-2F50ADE28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34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EA7C550-BE70-4481-8F32-84D59E7D8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215F261-D368-4EA8-81F7-F1B895811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35FA7F5-2E5F-4583-8CAB-324ACF4C6A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5FC45D8-F71A-4FEE-9CBF-397FD254E9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A885D93-401A-4BAD-8F7B-DB16FDF7E12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7D0DD52-3D64-4CBC-B714-727EB35210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 /><Relationship Id="rId1" Type="http://schemas.openxmlformats.org/officeDocument/2006/relationships/slideLayout" Target="../slideLayouts/slideLayout2.xml" 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 /><Relationship Id="rId1" Type="http://schemas.openxmlformats.org/officeDocument/2006/relationships/slideLayout" Target="../slideLayouts/slideLayout2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 /><Relationship Id="rId1" Type="http://schemas.openxmlformats.org/officeDocument/2006/relationships/slideLayout" Target="../slideLayouts/slideLayout2.xml" 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 /><Relationship Id="rId1" Type="http://schemas.openxmlformats.org/officeDocument/2006/relationships/slideLayout" Target="../slideLayouts/slideLayout2.xml" 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 /><Relationship Id="rId1" Type="http://schemas.openxmlformats.org/officeDocument/2006/relationships/slideLayout" Target="../slideLayouts/slideLayout2.xml" 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 /><Relationship Id="rId1" Type="http://schemas.openxmlformats.org/officeDocument/2006/relationships/slideLayout" Target="../slideLayouts/slideLayout2.xml" 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 /><Relationship Id="rId1" Type="http://schemas.openxmlformats.org/officeDocument/2006/relationships/slideLayout" Target="../slideLayouts/slideLayout2.xml" 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 /><Relationship Id="rId1" Type="http://schemas.openxmlformats.org/officeDocument/2006/relationships/slideLayout" Target="../slideLayouts/slideLayout2.xml" 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 /><Relationship Id="rId1" Type="http://schemas.openxmlformats.org/officeDocument/2006/relationships/slideLayout" Target="../slideLayouts/slideLayout2.xml" 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2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 /><Relationship Id="rId1" Type="http://schemas.openxmlformats.org/officeDocument/2006/relationships/slideLayout" Target="../slideLayouts/slideLayout2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2.xml" 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 /><Relationship Id="rId1" Type="http://schemas.openxmlformats.org/officeDocument/2006/relationships/slideLayout" Target="../slideLayouts/slideLayout2.xml" 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2.xml" 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6.xml" 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6.xml" 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 /><Relationship Id="rId1" Type="http://schemas.openxmlformats.org/officeDocument/2006/relationships/slideLayout" Target="../slideLayouts/slideLayout2.xml" 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 /><Relationship Id="rId1" Type="http://schemas.openxmlformats.org/officeDocument/2006/relationships/slideLayout" Target="../slideLayouts/slideLayout2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 /><Relationship Id="rId1" Type="http://schemas.openxmlformats.org/officeDocument/2006/relationships/slideLayout" Target="../slideLayouts/slideLayout2.xml" 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 /><Relationship Id="rId1" Type="http://schemas.openxmlformats.org/officeDocument/2006/relationships/slideLayout" Target="../slideLayouts/slideLayout2.xml" 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 /><Relationship Id="rId1" Type="http://schemas.openxmlformats.org/officeDocument/2006/relationships/slideLayout" Target="../slideLayouts/slideLayout2.xml" 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 /><Relationship Id="rId1" Type="http://schemas.openxmlformats.org/officeDocument/2006/relationships/slideLayout" Target="../slideLayouts/slideLayout2.xml" 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 /><Relationship Id="rId1" Type="http://schemas.openxmlformats.org/officeDocument/2006/relationships/slideLayout" Target="../slideLayouts/slideLayout2.xml" 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 /><Relationship Id="rId1" Type="http://schemas.openxmlformats.org/officeDocument/2006/relationships/slideLayout" Target="../slideLayouts/slideLayout2.xml" 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 /><Relationship Id="rId1" Type="http://schemas.openxmlformats.org/officeDocument/2006/relationships/slideLayout" Target="../slideLayouts/slideLayout2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 /><Relationship Id="rId1" Type="http://schemas.openxmlformats.org/officeDocument/2006/relationships/slideLayout" Target="../slideLayouts/slideLayout2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 /><Relationship Id="rId1" Type="http://schemas.openxmlformats.org/officeDocument/2006/relationships/slideLayout" Target="../slideLayouts/slideLayout2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 /><Relationship Id="rId1" Type="http://schemas.openxmlformats.org/officeDocument/2006/relationships/slideLayout" Target="../slideLayouts/slideLayout2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 /><Relationship Id="rId1" Type="http://schemas.openxmlformats.org/officeDocument/2006/relationships/slideLayout" Target="../slideLayouts/slideLayout2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8EA921BC-7CAA-4704-9591-BB03F8D2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Basics of CPP</a:t>
            </a:r>
            <a:endParaRPr lang="en-US" altLang="en-US"/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5B43E82E-4F23-4AFC-B3CA-FE2318DBB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By </a:t>
            </a:r>
          </a:p>
          <a:p>
            <a:r>
              <a:rPr lang="en-IN" altLang="en-US"/>
              <a:t>B.Jothi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1E2F-E6E0-4458-A7D0-094D6CDA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57250"/>
            <a:ext cx="6858000" cy="685800"/>
          </a:xfrm>
          <a:solidFill>
            <a:schemeClr val="accent5">
              <a:lumMod val="75000"/>
            </a:schemeClr>
          </a:solidFill>
        </p:spPr>
        <p:txBody>
          <a:bodyPr lIns="68580" tIns="34290" rIns="68580" bIns="34290" rtlCol="0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CONSTANTS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9F25FBFD-4494-4B38-9F86-59B3BF0B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657350"/>
            <a:ext cx="6172200" cy="2686050"/>
          </a:xfrm>
        </p:spPr>
        <p:txBody>
          <a:bodyPr/>
          <a:lstStyle/>
          <a:p>
            <a:pPr algn="just" eaLnBrk="1" hangingPunct="1"/>
            <a:r>
              <a:rPr lang="en-US" alt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Constants are identifiers whose value does not change. While variables can change their value at any time, constants can never change their value.</a:t>
            </a:r>
          </a:p>
          <a:p>
            <a:pPr algn="just" eaLnBrk="1" hangingPunct="1"/>
            <a:r>
              <a:rPr lang="en-US" alt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Constants are used to define fixed values such as Pi or the charge on an electron so that their value does not get changed in the program even by mistake.</a:t>
            </a:r>
          </a:p>
          <a:p>
            <a:pPr algn="just" eaLnBrk="1" hangingPunct="1"/>
            <a:r>
              <a:rPr lang="en-US" alt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A constant is an explicit data value specified by the programmer.</a:t>
            </a:r>
          </a:p>
          <a:p>
            <a:pPr algn="just" eaLnBrk="1" hangingPunct="1"/>
            <a:r>
              <a:rPr lang="en-US" altLang="en-US" sz="1500">
                <a:latin typeface="Times New Roman" panose="02020603050405020304" pitchFamily="18" charset="0"/>
                <a:cs typeface="Times New Roman" panose="02020603050405020304" pitchFamily="18" charset="0"/>
              </a:rPr>
              <a:t> The value of the constant is known to the compiler at the compile time.</a:t>
            </a:r>
          </a:p>
        </p:txBody>
      </p:sp>
      <p:pic>
        <p:nvPicPr>
          <p:cNvPr id="13316" name="Picture 2">
            <a:extLst>
              <a:ext uri="{FF2B5EF4-FFF2-40B4-BE49-F238E27FC236}">
                <a16:creationId xmlns:a16="http://schemas.microsoft.com/office/drawing/2014/main" id="{78B442B5-088D-4771-A47E-988FF5343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4286250"/>
            <a:ext cx="36576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401CACDC-4E03-4FA5-92E2-C093239C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UML Representation of Class</a:t>
            </a:r>
          </a:p>
        </p:txBody>
      </p:sp>
      <p:pic>
        <p:nvPicPr>
          <p:cNvPr id="107523" name="Content Placeholder 7">
            <a:extLst>
              <a:ext uri="{FF2B5EF4-FFF2-40B4-BE49-F238E27FC236}">
                <a16:creationId xmlns:a16="http://schemas.microsoft.com/office/drawing/2014/main" id="{9B9EF4F7-8B67-4C4F-8A4A-B4149455F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3088" y="2224088"/>
            <a:ext cx="5457825" cy="3629025"/>
          </a:xfr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Content Placeholder 3">
            <a:extLst>
              <a:ext uri="{FF2B5EF4-FFF2-40B4-BE49-F238E27FC236}">
                <a16:creationId xmlns:a16="http://schemas.microsoft.com/office/drawing/2014/main" id="{4B81BD96-A405-4DF5-907A-A97E688C1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388" y="1052513"/>
            <a:ext cx="7278687" cy="4948237"/>
          </a:xfr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Content Placeholder 3">
            <a:extLst>
              <a:ext uri="{FF2B5EF4-FFF2-40B4-BE49-F238E27FC236}">
                <a16:creationId xmlns:a16="http://schemas.microsoft.com/office/drawing/2014/main" id="{2D721DBF-0CC6-43E5-AC2E-98BF68966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8800" y="1341438"/>
            <a:ext cx="6846888" cy="4602162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>
            <a:extLst>
              <a:ext uri="{FF2B5EF4-FFF2-40B4-BE49-F238E27FC236}">
                <a16:creationId xmlns:a16="http://schemas.microsoft.com/office/drawing/2014/main" id="{D1026219-EA94-4351-B12F-C6CC72AC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Relationships among Classes</a:t>
            </a:r>
          </a:p>
        </p:txBody>
      </p:sp>
      <p:sp>
        <p:nvSpPr>
          <p:cNvPr id="110595" name="Content Placeholder 2">
            <a:extLst>
              <a:ext uri="{FF2B5EF4-FFF2-40B4-BE49-F238E27FC236}">
                <a16:creationId xmlns:a16="http://schemas.microsoft.com/office/drawing/2014/main" id="{53412573-51A7-4265-B974-2439E311C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/>
              <a:t>Represents a connection between multiple classes or a class and itself</a:t>
            </a:r>
          </a:p>
          <a:p>
            <a:r>
              <a:rPr lang="en-US" altLang="en-US" sz="3600"/>
              <a:t>3 basic categories:</a:t>
            </a:r>
          </a:p>
          <a:p>
            <a:pPr lvl="1"/>
            <a:r>
              <a:rPr lang="en-US" altLang="en-US" sz="3200"/>
              <a:t>association relationships</a:t>
            </a:r>
          </a:p>
          <a:p>
            <a:pPr lvl="1"/>
            <a:r>
              <a:rPr lang="en-US" altLang="en-US" sz="3200"/>
              <a:t>generalization relationships</a:t>
            </a:r>
          </a:p>
          <a:p>
            <a:pPr lvl="1"/>
            <a:r>
              <a:rPr lang="en-US" altLang="en-US" sz="3200"/>
              <a:t>aggregation relationships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>
            <a:extLst>
              <a:ext uri="{FF2B5EF4-FFF2-40B4-BE49-F238E27FC236}">
                <a16:creationId xmlns:a16="http://schemas.microsoft.com/office/drawing/2014/main" id="{607E3BB8-B464-4105-BC99-9F54F4DC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Relationship</a:t>
            </a:r>
          </a:p>
        </p:txBody>
      </p:sp>
      <p:sp>
        <p:nvSpPr>
          <p:cNvPr id="111619" name="Content Placeholder 2">
            <a:extLst>
              <a:ext uri="{FF2B5EF4-FFF2-40B4-BE49-F238E27FC236}">
                <a16:creationId xmlns:a16="http://schemas.microsoft.com/office/drawing/2014/main" id="{8402BEF4-9DFE-4455-B7EA-E88200E4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87888"/>
          </a:xfrm>
        </p:spPr>
        <p:txBody>
          <a:bodyPr/>
          <a:lstStyle/>
          <a:p>
            <a:r>
              <a:rPr lang="en-US" altLang="en-US" sz="1800"/>
              <a:t>A bidirectional semantic connection between classes</a:t>
            </a:r>
          </a:p>
          <a:p>
            <a:r>
              <a:rPr lang="en-US" altLang="en-US" sz="1800"/>
              <a:t>Name of relationship type shown by:</a:t>
            </a:r>
          </a:p>
          <a:p>
            <a:pPr lvl="1"/>
            <a:r>
              <a:rPr lang="en-US" altLang="en-US" sz="1800"/>
              <a:t>drawing line between classes</a:t>
            </a:r>
          </a:p>
          <a:p>
            <a:pPr lvl="1"/>
            <a:r>
              <a:rPr lang="en-US" altLang="en-US" sz="1800"/>
              <a:t>labeling with the name of the relationship</a:t>
            </a:r>
          </a:p>
          <a:p>
            <a:pPr lvl="1"/>
            <a:r>
              <a:rPr lang="en-US" altLang="en-US" sz="1800"/>
              <a:t>indicating with a small solid triangle beside the name of the relationship the direction of the association</a:t>
            </a:r>
          </a:p>
          <a:p>
            <a:endParaRPr lang="en-US" altLang="en-US"/>
          </a:p>
        </p:txBody>
      </p:sp>
      <p:pic>
        <p:nvPicPr>
          <p:cNvPr id="111620" name="Picture 3">
            <a:extLst>
              <a:ext uri="{FF2B5EF4-FFF2-40B4-BE49-F238E27FC236}">
                <a16:creationId xmlns:a16="http://schemas.microsoft.com/office/drawing/2014/main" id="{5D3B78E5-7149-4577-A1E7-0BE6AB1FF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437063"/>
            <a:ext cx="49815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>
            <a:extLst>
              <a:ext uri="{FF2B5EF4-FFF2-40B4-BE49-F238E27FC236}">
                <a16:creationId xmlns:a16="http://schemas.microsoft.com/office/drawing/2014/main" id="{42B7736A-4D16-4A53-A114-1D6E5465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43" name="Content Placeholder 2">
            <a:extLst>
              <a:ext uri="{FF2B5EF4-FFF2-40B4-BE49-F238E27FC236}">
                <a16:creationId xmlns:a16="http://schemas.microsoft.com/office/drawing/2014/main" id="{25D43713-4DB9-4326-AF01-AEA84C41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600"/>
              <a:t>Role type shown by:</a:t>
            </a:r>
          </a:p>
          <a:p>
            <a:pPr lvl="1"/>
            <a:r>
              <a:rPr lang="en-US" altLang="en-US" sz="3200"/>
              <a:t>drawing line between classes</a:t>
            </a:r>
          </a:p>
          <a:p>
            <a:pPr lvl="1"/>
            <a:r>
              <a:rPr lang="en-US" altLang="en-US" sz="3200"/>
              <a:t>indicating with a plus sign before the role name</a:t>
            </a:r>
          </a:p>
          <a:p>
            <a:endParaRPr lang="en-US" altLang="en-US"/>
          </a:p>
        </p:txBody>
      </p:sp>
      <p:pic>
        <p:nvPicPr>
          <p:cNvPr id="112644" name="Picture 3">
            <a:extLst>
              <a:ext uri="{FF2B5EF4-FFF2-40B4-BE49-F238E27FC236}">
                <a16:creationId xmlns:a16="http://schemas.microsoft.com/office/drawing/2014/main" id="{5E256413-ECF7-439D-968F-5CA83F17D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365625"/>
            <a:ext cx="41433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>
            <a:extLst>
              <a:ext uri="{FF2B5EF4-FFF2-40B4-BE49-F238E27FC236}">
                <a16:creationId xmlns:a16="http://schemas.microsoft.com/office/drawing/2014/main" id="{AE5AFD20-9158-4A53-8AC2-B4AB7C64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 Relationship</a:t>
            </a:r>
          </a:p>
        </p:txBody>
      </p:sp>
      <p:sp>
        <p:nvSpPr>
          <p:cNvPr id="113667" name="Content Placeholder 2">
            <a:extLst>
              <a:ext uri="{FF2B5EF4-FFF2-40B4-BE49-F238E27FC236}">
                <a16:creationId xmlns:a16="http://schemas.microsoft.com/office/drawing/2014/main" id="{E09366AB-553B-4F39-88DC-519542F6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Enables the analyst to create classes that inherit attributes and operations of other classes</a:t>
            </a:r>
          </a:p>
          <a:p>
            <a:r>
              <a:rPr lang="en-US" altLang="en-US"/>
              <a:t>Represented by </a:t>
            </a:r>
            <a:r>
              <a:rPr lang="en-US" altLang="en-US" i="1"/>
              <a:t>a-kind-of</a:t>
            </a:r>
            <a:r>
              <a:rPr lang="en-US" altLang="en-US"/>
              <a:t> relationship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BECFEF42-496C-41DF-A71E-B7DC41D4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 Relationship</a:t>
            </a:r>
          </a:p>
        </p:txBody>
      </p:sp>
      <p:pic>
        <p:nvPicPr>
          <p:cNvPr id="114691" name="Content Placeholder 3">
            <a:extLst>
              <a:ext uri="{FF2B5EF4-FFF2-40B4-BE49-F238E27FC236}">
                <a16:creationId xmlns:a16="http://schemas.microsoft.com/office/drawing/2014/main" id="{4E65419A-E9CC-4A0B-93F8-A70AEB323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8850" y="2476500"/>
            <a:ext cx="4686300" cy="3124200"/>
          </a:xfr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>
            <a:extLst>
              <a:ext uri="{FF2B5EF4-FFF2-40B4-BE49-F238E27FC236}">
                <a16:creationId xmlns:a16="http://schemas.microsoft.com/office/drawing/2014/main" id="{EDA1EE7F-CBD9-4C67-B895-5652252B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Generalization Relationship</a:t>
            </a:r>
          </a:p>
        </p:txBody>
      </p:sp>
      <p:pic>
        <p:nvPicPr>
          <p:cNvPr id="115715" name="Content Placeholder 3">
            <a:extLst>
              <a:ext uri="{FF2B5EF4-FFF2-40B4-BE49-F238E27FC236}">
                <a16:creationId xmlns:a16="http://schemas.microsoft.com/office/drawing/2014/main" id="{10B9FAC1-3F83-4260-BF37-44059ECE9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90725" y="2262188"/>
            <a:ext cx="5162550" cy="3552825"/>
          </a:xfr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A954B26C-ED10-4528-9731-506EA335E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 Relationship</a:t>
            </a:r>
          </a:p>
        </p:txBody>
      </p:sp>
      <p:sp>
        <p:nvSpPr>
          <p:cNvPr id="116739" name="Content Placeholder 2">
            <a:extLst>
              <a:ext uri="{FF2B5EF4-FFF2-40B4-BE49-F238E27FC236}">
                <a16:creationId xmlns:a16="http://schemas.microsoft.com/office/drawing/2014/main" id="{3B10DAA6-1A33-4C92-820D-4331F7CD1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Specialized form of association in which a whole is related to its part(s)</a:t>
            </a:r>
          </a:p>
          <a:p>
            <a:r>
              <a:rPr lang="en-US" altLang="en-US"/>
              <a:t>Represented by </a:t>
            </a:r>
            <a:r>
              <a:rPr lang="en-US" altLang="en-US" i="1"/>
              <a:t>a-part-of</a:t>
            </a:r>
            <a:r>
              <a:rPr lang="en-US" altLang="en-US"/>
              <a:t> relationship</a:t>
            </a:r>
          </a:p>
          <a:p>
            <a:r>
              <a:rPr lang="en-US" altLang="en-US"/>
              <a:t>Denoted by placing a diamond nearest the class representing the aggregation</a:t>
            </a:r>
          </a:p>
          <a:p>
            <a:endParaRPr lang="en-US" altLang="en-US"/>
          </a:p>
        </p:txBody>
      </p:sp>
      <p:pic>
        <p:nvPicPr>
          <p:cNvPr id="116740" name="Picture 3">
            <a:extLst>
              <a:ext uri="{FF2B5EF4-FFF2-40B4-BE49-F238E27FC236}">
                <a16:creationId xmlns:a16="http://schemas.microsoft.com/office/drawing/2014/main" id="{8419FFAC-9D5C-4722-A8C8-98FA0522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124450"/>
            <a:ext cx="50482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AB4F9-DD73-47FA-8CA2-56DD13AA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57250"/>
            <a:ext cx="6858000" cy="685800"/>
          </a:xfrm>
          <a:solidFill>
            <a:schemeClr val="accent5">
              <a:lumMod val="75000"/>
            </a:schemeClr>
          </a:solidFill>
        </p:spPr>
        <p:txBody>
          <a:bodyPr lIns="68580" tIns="34290" rIns="68580" bIns="34290" rtlCol="0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Declaring Constants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6885E83A-3604-40D1-A477-59975516B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657350"/>
            <a:ext cx="6172200" cy="2686050"/>
          </a:xfrm>
        </p:spPr>
        <p:txBody>
          <a:bodyPr/>
          <a:lstStyle/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Rule 1 Constant names are usually written in capital letters to visually distinguish them from other variable names which are normally written in lower case characters. </a:t>
            </a:r>
          </a:p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Rule 2 No blank spaces are permitted in between the # symbol and define keyword.</a:t>
            </a:r>
          </a:p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Rule 3 Blank space must be used between #define and constant name and between constant name and constant value.</a:t>
            </a:r>
          </a:p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Rule 4 #define is a preprocessor compiler directive and not a statement. Therefore, it does not end with a semi-colon.</a:t>
            </a:r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BCC3DFFA-AD94-4F20-9DA1-A1573EF0D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400550"/>
            <a:ext cx="3979863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3">
            <a:extLst>
              <a:ext uri="{FF2B5EF4-FFF2-40B4-BE49-F238E27FC236}">
                <a16:creationId xmlns:a16="http://schemas.microsoft.com/office/drawing/2014/main" id="{95EEB904-0A50-4D14-82A9-99CA540F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514850"/>
            <a:ext cx="1928813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74598ED4-FDCF-4AFF-B9FA-0CC08DCE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Multiplicity</a:t>
            </a:r>
          </a:p>
        </p:txBody>
      </p:sp>
      <p:sp>
        <p:nvSpPr>
          <p:cNvPr id="117763" name="Content Placeholder 2">
            <a:extLst>
              <a:ext uri="{FF2B5EF4-FFF2-40B4-BE49-F238E27FC236}">
                <a16:creationId xmlns:a16="http://schemas.microsoft.com/office/drawing/2014/main" id="{F7106A5D-3930-4A59-84A4-DAB6BAA57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Documents how many instances of a class can be associated with one instance of another class</a:t>
            </a:r>
          </a:p>
          <a:p>
            <a:endParaRPr lang="en-US" altLang="en-US"/>
          </a:p>
        </p:txBody>
      </p:sp>
      <p:pic>
        <p:nvPicPr>
          <p:cNvPr id="117764" name="Picture 3">
            <a:extLst>
              <a:ext uri="{FF2B5EF4-FFF2-40B4-BE49-F238E27FC236}">
                <a16:creationId xmlns:a16="http://schemas.microsoft.com/office/drawing/2014/main" id="{9CDD409A-17CF-4E64-833F-B66C56EB1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38600"/>
            <a:ext cx="50387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itle 1">
            <a:extLst>
              <a:ext uri="{FF2B5EF4-FFF2-40B4-BE49-F238E27FC236}">
                <a16:creationId xmlns:a16="http://schemas.microsoft.com/office/drawing/2014/main" id="{F3068202-855E-4CF4-BE46-7552AD9E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Multiplicity</a:t>
            </a:r>
          </a:p>
        </p:txBody>
      </p:sp>
      <p:sp>
        <p:nvSpPr>
          <p:cNvPr id="118787" name="Content Placeholder 2">
            <a:extLst>
              <a:ext uri="{FF2B5EF4-FFF2-40B4-BE49-F238E27FC236}">
                <a16:creationId xmlns:a16="http://schemas.microsoft.com/office/drawing/2014/main" id="{EBEE7C4A-1E00-45EE-9B24-C15F2B7E6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27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600"/>
              <a:t>Denotes the </a:t>
            </a:r>
            <a:r>
              <a:rPr lang="en-US" altLang="en-US" sz="3600" b="1"/>
              <a:t>minimum number.. maximum number</a:t>
            </a:r>
            <a:r>
              <a:rPr lang="en-US" altLang="en-US" sz="3600"/>
              <a:t> of instances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Exactly one		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Zero or more	0..*     or	0..m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One or more		1..*	 or	1..m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Zero or one		0..1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Specified range	2..4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3200"/>
              <a:t>Multiple, disjoint ranges	1..3, 5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7160219B-9EBC-4256-A5C5-E6D6B33A68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Guidelines </a:t>
            </a:r>
            <a:br>
              <a:rPr lang="en-US" altLang="en-US"/>
            </a:br>
            <a:r>
              <a:rPr lang="en-US" altLang="en-US"/>
              <a:t>for Analyzing Use Cases (2)</a:t>
            </a:r>
            <a:endParaRPr lang="en-US" altLang="en-US" sz="4000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57D24B3-B45D-4A3C-935C-521BABA3D6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 sz="3600"/>
              <a:t>An adjective implies an attribute of an object </a:t>
            </a:r>
          </a:p>
          <a:p>
            <a:r>
              <a:rPr lang="en-US" altLang="en-US" sz="3600"/>
              <a:t>A doing verb implies an operation</a:t>
            </a:r>
          </a:p>
          <a:p>
            <a:r>
              <a:rPr lang="en-US" altLang="en-US" sz="3600"/>
              <a:t>A being verb implies a relationship between an object and its class</a:t>
            </a:r>
          </a:p>
          <a:p>
            <a:r>
              <a:rPr lang="en-US" altLang="en-US" sz="3600"/>
              <a:t>A having verb implies an aggregation or association relationship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25EB842-A5A3-478D-90D9-3B5B8B918D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Guidelines </a:t>
            </a:r>
            <a:br>
              <a:rPr lang="en-US" altLang="en-US"/>
            </a:br>
            <a:r>
              <a:rPr lang="en-US" altLang="en-US"/>
              <a:t>for Analyzing Use Cases (3)</a:t>
            </a:r>
            <a:endParaRPr lang="en-US" altLang="en-US" sz="4000"/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3D5D7796-49B9-4822-9806-952C220BCD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altLang="en-US" sz="3600"/>
              <a:t>A transitive verb implies an operation</a:t>
            </a:r>
          </a:p>
          <a:p>
            <a:r>
              <a:rPr lang="en-US" altLang="en-US" sz="3600"/>
              <a:t>An intransitive verb implies an exception </a:t>
            </a:r>
          </a:p>
          <a:p>
            <a:r>
              <a:rPr lang="en-US" altLang="en-US" sz="3600"/>
              <a:t>A predicate or descriptive verb phrase implies an operation</a:t>
            </a:r>
          </a:p>
          <a:p>
            <a:r>
              <a:rPr lang="en-US" altLang="en-US" sz="3600"/>
              <a:t>An adverb implies an attribute of a relationship or an operation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1CB21727-69C0-4BA1-A5B9-F7D69EEE3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altLang="en-US"/>
              <a:t>Class Diagram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C1D25242-DA84-4BB2-8E02-C2EA40CD7D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82000" cy="4953000"/>
          </a:xfrm>
        </p:spPr>
        <p:txBody>
          <a:bodyPr/>
          <a:lstStyle/>
          <a:p>
            <a:r>
              <a:rPr lang="en-US" altLang="en-US" sz="3600"/>
              <a:t>Ensure that the classes are both necessary and sufficient to solve the underlying problem</a:t>
            </a:r>
          </a:p>
          <a:p>
            <a:pPr lvl="1"/>
            <a:r>
              <a:rPr lang="en-US" altLang="en-US" sz="3200"/>
              <a:t>no missing attributes or methods in each class</a:t>
            </a:r>
          </a:p>
          <a:p>
            <a:pPr lvl="1"/>
            <a:r>
              <a:rPr lang="en-US" altLang="en-US" sz="3200"/>
              <a:t>no extra or unused attributes or methods in each class</a:t>
            </a:r>
          </a:p>
          <a:p>
            <a:pPr lvl="1"/>
            <a:r>
              <a:rPr lang="en-US" altLang="en-US" sz="3200"/>
              <a:t>no missing or extra classes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Content Placeholder 3">
            <a:extLst>
              <a:ext uri="{FF2B5EF4-FFF2-40B4-BE49-F238E27FC236}">
                <a16:creationId xmlns:a16="http://schemas.microsoft.com/office/drawing/2014/main" id="{68F3C470-52BE-4067-BC31-A61C72357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549275"/>
            <a:ext cx="7632700" cy="5441950"/>
          </a:xfr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Content Placeholder 3">
            <a:extLst>
              <a:ext uri="{FF2B5EF4-FFF2-40B4-BE49-F238E27FC236}">
                <a16:creationId xmlns:a16="http://schemas.microsoft.com/office/drawing/2014/main" id="{1DED9FC4-EFB4-4ACB-AC59-DBC0DB179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260350"/>
            <a:ext cx="6654800" cy="569753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82620904-045B-4E80-9003-ACF09CADA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&lt;&lt;   operator –It can use multiple times in the same line.</a:t>
            </a:r>
          </a:p>
          <a:p>
            <a:pPr eaLnBrk="1" hangingPunct="1"/>
            <a:r>
              <a:rPr lang="en-IN" altLang="en-US"/>
              <a:t>Its called Cascading</a:t>
            </a:r>
          </a:p>
          <a:p>
            <a:pPr eaLnBrk="1" hangingPunct="1"/>
            <a:r>
              <a:rPr lang="en-IN" altLang="en-US"/>
              <a:t>Cout ,Cin can cascaded</a:t>
            </a:r>
          </a:p>
          <a:p>
            <a:pPr eaLnBrk="1" hangingPunct="1"/>
            <a:endParaRPr lang="en-IN" altLang="en-US"/>
          </a:p>
          <a:p>
            <a:pPr eaLnBrk="1" hangingPunct="1"/>
            <a:r>
              <a:rPr lang="en-IN" altLang="en-US"/>
              <a:t>For example</a:t>
            </a:r>
          </a:p>
          <a:p>
            <a:pPr eaLnBrk="1" hangingPunct="1"/>
            <a:r>
              <a:rPr lang="en-IN" altLang="en-US"/>
              <a:t>cout&lt;&lt;“\n Enter the Marks”;</a:t>
            </a:r>
          </a:p>
          <a:p>
            <a:pPr eaLnBrk="1" hangingPunct="1"/>
            <a:r>
              <a:rPr lang="en-IN" altLang="en-US"/>
              <a:t>cin&gt;&gt; ComputerNetworks&gt;&gt;OODP;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7E0C6C-E2A0-4A54-B181-FED387AD4701}"/>
              </a:ext>
            </a:extLst>
          </p:cNvPr>
          <p:cNvSpPr/>
          <p:nvPr/>
        </p:nvSpPr>
        <p:spPr>
          <a:xfrm>
            <a:off x="428625" y="1152525"/>
            <a:ext cx="8086725" cy="91122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Cascading of Input or Output Operators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38FF4C-BB94-48F2-AA76-B42CC61FB6BC}"/>
              </a:ext>
            </a:extLst>
          </p:cNvPr>
          <p:cNvCxnSpPr>
            <a:stCxn id="6" idx="2"/>
          </p:cNvCxnSpPr>
          <p:nvPr/>
        </p:nvCxnSpPr>
        <p:spPr>
          <a:xfrm flipH="1">
            <a:off x="6943725" y="2582863"/>
            <a:ext cx="0" cy="21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87" name="Group 18">
            <a:extLst>
              <a:ext uri="{FF2B5EF4-FFF2-40B4-BE49-F238E27FC236}">
                <a16:creationId xmlns:a16="http://schemas.microsoft.com/office/drawing/2014/main" id="{3A501323-8EBF-473A-B718-7DC9C9188A79}"/>
              </a:ext>
            </a:extLst>
          </p:cNvPr>
          <p:cNvGrpSpPr>
            <a:grpSpLocks/>
          </p:cNvGrpSpPr>
          <p:nvPr/>
        </p:nvGrpSpPr>
        <p:grpSpPr bwMode="auto">
          <a:xfrm>
            <a:off x="5454650" y="2109788"/>
            <a:ext cx="2990850" cy="1292225"/>
            <a:chOff x="7365076" y="1825625"/>
            <a:chExt cx="3988724" cy="172484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E03A6A-91BB-4D03-BADA-0D2DA6CDF559}"/>
                </a:ext>
              </a:extLst>
            </p:cNvPr>
            <p:cNvSpPr/>
            <p:nvPr/>
          </p:nvSpPr>
          <p:spPr>
            <a:xfrm>
              <a:off x="8313562" y="1825625"/>
              <a:ext cx="2076932" cy="631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800" dirty="0"/>
                <a:t>Formatted I/O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99F0A9-D24F-4C9C-8FE2-ABD542829D71}"/>
                </a:ext>
              </a:extLst>
            </p:cNvPr>
            <p:cNvSpPr/>
            <p:nvPr/>
          </p:nvSpPr>
          <p:spPr>
            <a:xfrm>
              <a:off x="7365076" y="3018609"/>
              <a:ext cx="1894856" cy="531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800" dirty="0"/>
                <a:t>I/O class function and </a:t>
              </a:r>
              <a:r>
                <a:rPr lang="en-IN" sz="1800" dirty="0" err="1"/>
                <a:t>flages</a:t>
              </a:r>
              <a:endParaRPr lang="en-IN" sz="1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DC77C2-E7BE-4B8A-9407-545375D90D7B}"/>
                </a:ext>
              </a:extLst>
            </p:cNvPr>
            <p:cNvSpPr/>
            <p:nvPr/>
          </p:nvSpPr>
          <p:spPr>
            <a:xfrm>
              <a:off x="9740526" y="3008015"/>
              <a:ext cx="1613274" cy="5021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IN" sz="1800" dirty="0"/>
                <a:t>Manipulators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88DB9D-B83F-449C-9EB7-7260629F6DB0}"/>
                </a:ext>
              </a:extLst>
            </p:cNvPr>
            <p:cNvCxnSpPr/>
            <p:nvPr/>
          </p:nvCxnSpPr>
          <p:spPr>
            <a:xfrm>
              <a:off x="7879546" y="2730428"/>
              <a:ext cx="2942848" cy="148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FE62AA-5085-47EF-84C3-C3B2F61EB2C2}"/>
                </a:ext>
              </a:extLst>
            </p:cNvPr>
            <p:cNvCxnSpPr/>
            <p:nvPr/>
          </p:nvCxnSpPr>
          <p:spPr>
            <a:xfrm>
              <a:off x="7879546" y="2730428"/>
              <a:ext cx="0" cy="277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00661E5-14BB-44AD-8BD2-8EFDF1C61070}"/>
                </a:ext>
              </a:extLst>
            </p:cNvPr>
            <p:cNvCxnSpPr/>
            <p:nvPr/>
          </p:nvCxnSpPr>
          <p:spPr>
            <a:xfrm>
              <a:off x="10822394" y="2730428"/>
              <a:ext cx="0" cy="277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8" name="Picture 3">
            <a:extLst>
              <a:ext uri="{FF2B5EF4-FFF2-40B4-BE49-F238E27FC236}">
                <a16:creationId xmlns:a16="http://schemas.microsoft.com/office/drawing/2014/main" id="{BC95A88C-7360-4B53-8289-8417C22B1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363" y="2001838"/>
            <a:ext cx="5348287" cy="3008312"/>
          </a:xfr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B3075B-B346-44CA-82E0-AD9CA37524F1}"/>
              </a:ext>
            </a:extLst>
          </p:cNvPr>
          <p:cNvSpPr/>
          <p:nvPr/>
        </p:nvSpPr>
        <p:spPr>
          <a:xfrm>
            <a:off x="5764213" y="3770313"/>
            <a:ext cx="2943225" cy="3109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800" dirty="0"/>
              <a:t>#include&lt;</a:t>
            </a:r>
            <a:r>
              <a:rPr lang="en-IN" sz="1800" dirty="0" err="1"/>
              <a:t>iostream.h</a:t>
            </a:r>
            <a:r>
              <a:rPr lang="en-IN" sz="1800" dirty="0"/>
              <a:t>&gt;</a:t>
            </a:r>
          </a:p>
          <a:p>
            <a:pPr>
              <a:defRPr/>
            </a:pPr>
            <a:r>
              <a:rPr lang="en-IN" sz="1800" dirty="0"/>
              <a:t>#define PI 3.14159</a:t>
            </a:r>
          </a:p>
          <a:p>
            <a:pPr>
              <a:defRPr/>
            </a:pPr>
            <a:r>
              <a:rPr lang="en-IN" sz="1800" dirty="0"/>
              <a:t>main()</a:t>
            </a:r>
          </a:p>
          <a:p>
            <a:pPr>
              <a:defRPr/>
            </a:pPr>
            <a:r>
              <a:rPr lang="en-IN" sz="1800" dirty="0"/>
              <a:t>{</a:t>
            </a:r>
          </a:p>
          <a:p>
            <a:pPr>
              <a:defRPr/>
            </a:pPr>
            <a:r>
              <a:rPr lang="en-IN" sz="1800" dirty="0" err="1"/>
              <a:t>cout.precision</a:t>
            </a:r>
            <a:r>
              <a:rPr lang="en-IN" sz="1800" dirty="0"/>
              <a:t>(3);</a:t>
            </a:r>
          </a:p>
          <a:p>
            <a:pPr>
              <a:defRPr/>
            </a:pPr>
            <a:r>
              <a:rPr lang="en-IN" sz="1800" dirty="0" err="1"/>
              <a:t>cout.width</a:t>
            </a:r>
            <a:r>
              <a:rPr lang="en-IN" sz="1800" dirty="0"/>
              <a:t>(10);</a:t>
            </a:r>
          </a:p>
          <a:p>
            <a:pPr>
              <a:defRPr/>
            </a:pPr>
            <a:r>
              <a:rPr lang="en-IN" sz="1800" dirty="0" err="1"/>
              <a:t>cout.fill</a:t>
            </a:r>
            <a:r>
              <a:rPr lang="en-IN" sz="1800" dirty="0"/>
              <a:t>(‘*’);</a:t>
            </a:r>
          </a:p>
          <a:p>
            <a:pPr>
              <a:defRPr/>
            </a:pPr>
            <a:r>
              <a:rPr lang="en-IN" sz="1800" dirty="0" err="1"/>
              <a:t>cout</a:t>
            </a:r>
            <a:r>
              <a:rPr lang="en-IN" sz="1800" dirty="0"/>
              <a:t>&lt;&lt;PI;</a:t>
            </a:r>
          </a:p>
          <a:p>
            <a:pPr>
              <a:defRPr/>
            </a:pPr>
            <a:r>
              <a:rPr lang="en-IN" sz="1800" dirty="0"/>
              <a:t>Output</a:t>
            </a:r>
          </a:p>
          <a:p>
            <a:pPr>
              <a:defRPr/>
            </a:pPr>
            <a:r>
              <a:rPr lang="en-IN" sz="1800" dirty="0"/>
              <a:t>*****3.142</a:t>
            </a:r>
          </a:p>
          <a:p>
            <a:pPr>
              <a:defRPr/>
            </a:pPr>
            <a:endParaRPr lang="en-IN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3BF0A14-B95F-43F8-98BF-45FF8E13775B}"/>
              </a:ext>
            </a:extLst>
          </p:cNvPr>
          <p:cNvSpPr/>
          <p:nvPr/>
        </p:nvSpPr>
        <p:spPr>
          <a:xfrm>
            <a:off x="254000" y="896938"/>
            <a:ext cx="8086725" cy="91122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Formatted Input and Output Operations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B143814D-55F3-44D8-8D38-EDF7BCC3F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C++ has a header file iomanip.h that contains certain manipulators to format the output</a:t>
            </a:r>
          </a:p>
          <a:p>
            <a:pPr eaLnBrk="1" hangingPunct="1"/>
            <a:endParaRPr lang="en-IN" altLang="en-US"/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68ED6C80-4100-4A07-B7AA-5078F7950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270250"/>
            <a:ext cx="7823200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311A7D-24E7-45FA-BD5A-48C9ACC97E5A}"/>
              </a:ext>
            </a:extLst>
          </p:cNvPr>
          <p:cNvSpPr/>
          <p:nvPr/>
        </p:nvSpPr>
        <p:spPr>
          <a:xfrm>
            <a:off x="241300" y="1212850"/>
            <a:ext cx="8086725" cy="91281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Formatting Output Using Manipulators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F5CE74B6-B4DB-4210-8869-4DCB3469C9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27263"/>
            <a:ext cx="6343650" cy="3262312"/>
          </a:xfrm>
        </p:spPr>
      </p:pic>
      <p:pic>
        <p:nvPicPr>
          <p:cNvPr id="18435" name="Picture 3">
            <a:extLst>
              <a:ext uri="{FF2B5EF4-FFF2-40B4-BE49-F238E27FC236}">
                <a16:creationId xmlns:a16="http://schemas.microsoft.com/office/drawing/2014/main" id="{F272EDDE-FA1E-49CD-BBC8-F3EABE29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0" y="990600"/>
            <a:ext cx="2782888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6A10D5-EFE6-4317-B60C-12A36E0366DD}"/>
              </a:ext>
            </a:extLst>
          </p:cNvPr>
          <p:cNvSpPr/>
          <p:nvPr/>
        </p:nvSpPr>
        <p:spPr>
          <a:xfrm>
            <a:off x="0" y="990600"/>
            <a:ext cx="6343650" cy="973138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Data Types in C++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>
            <a:extLst>
              <a:ext uri="{FF2B5EF4-FFF2-40B4-BE49-F238E27FC236}">
                <a16:creationId xmlns:a16="http://schemas.microsoft.com/office/drawing/2014/main" id="{6487E2F2-D673-4094-BE81-2E82DCAC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857250"/>
            <a:ext cx="91440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Up Ribbon 22">
            <a:extLst>
              <a:ext uri="{FF2B5EF4-FFF2-40B4-BE49-F238E27FC236}">
                <a16:creationId xmlns:a16="http://schemas.microsoft.com/office/drawing/2014/main" id="{CBDCD7BF-E862-45EA-9AD9-4BB9E469CA35}"/>
              </a:ext>
            </a:extLst>
          </p:cNvPr>
          <p:cNvSpPr/>
          <p:nvPr/>
        </p:nvSpPr>
        <p:spPr>
          <a:xfrm>
            <a:off x="2863850" y="917575"/>
            <a:ext cx="2925763" cy="565150"/>
          </a:xfrm>
          <a:prstGeom prst="ribbon2">
            <a:avLst>
              <a:gd name="adj1" fmla="val 16667"/>
              <a:gd name="adj2" fmla="val 75000"/>
            </a:avLst>
          </a:prstGeom>
          <a:solidFill>
            <a:srgbClr val="6BC2E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5143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UY" sz="1349" kern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EC23A-6CE7-4597-B2B9-1293433DCC01}"/>
              </a:ext>
            </a:extLst>
          </p:cNvPr>
          <p:cNvSpPr txBox="1"/>
          <p:nvPr/>
        </p:nvSpPr>
        <p:spPr>
          <a:xfrm>
            <a:off x="3371850" y="939800"/>
            <a:ext cx="2038350" cy="3683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514333">
              <a:defRPr/>
            </a:pPr>
            <a:r>
              <a:rPr lang="en-US" sz="1799" b="1" kern="0" dirty="0">
                <a:solidFill>
                  <a:prstClr val="white"/>
                </a:solidFill>
              </a:rPr>
              <a:t>Variables</a:t>
            </a:r>
            <a:endParaRPr lang="es-UY" sz="1349" b="1" kern="0" dirty="0">
              <a:solidFill>
                <a:prstClr val="white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183F80-EA70-4481-97F9-BDC1EB4C8346}"/>
              </a:ext>
            </a:extLst>
          </p:cNvPr>
          <p:cNvSpPr/>
          <p:nvPr/>
        </p:nvSpPr>
        <p:spPr>
          <a:xfrm>
            <a:off x="90488" y="1533525"/>
            <a:ext cx="9053512" cy="288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025"/>
          </a:p>
        </p:txBody>
      </p:sp>
      <p:sp>
        <p:nvSpPr>
          <p:cNvPr id="26" name="TextBox 36">
            <a:extLst>
              <a:ext uri="{FF2B5EF4-FFF2-40B4-BE49-F238E27FC236}">
                <a16:creationId xmlns:a16="http://schemas.microsoft.com/office/drawing/2014/main" id="{30BF8F44-0D3B-40E0-86FB-99171DDE6A7D}"/>
              </a:ext>
            </a:extLst>
          </p:cNvPr>
          <p:cNvSpPr txBox="1"/>
          <p:nvPr/>
        </p:nvSpPr>
        <p:spPr>
          <a:xfrm>
            <a:off x="90488" y="1574800"/>
            <a:ext cx="8970962" cy="28971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350" dirty="0"/>
              <a:t>A variable is the content of a memory location that stores a certain value. A variable is identified or denoted by a variable name. The variable name is a sequence of one or more letters, digits or underscore, for example: character_</a:t>
            </a:r>
          </a:p>
          <a:p>
            <a:pPr>
              <a:lnSpc>
                <a:spcPct val="150000"/>
              </a:lnSpc>
              <a:defRPr/>
            </a:pPr>
            <a:r>
              <a:rPr lang="en-US" sz="1350" b="1" dirty="0"/>
              <a:t>Rules for defining variable name: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50" dirty="0"/>
              <a:t>A variable name can have one or more letters or digits or underscore for example character_.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50" dirty="0"/>
              <a:t>White space, punctuation symbols or other characters are not permitted to denote variable name.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50" dirty="0"/>
              <a:t>A variable name must begin with a letter.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50" dirty="0"/>
              <a:t>Variable names cannot be keywords or any reserved words of the C++ programming language.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50" dirty="0"/>
              <a:t>Data C++ is a case-sensitive language. Variable names written in capital letters differ from variable names with the same name but written in small letters.</a:t>
            </a:r>
          </a:p>
        </p:txBody>
      </p:sp>
      <p:grpSp>
        <p:nvGrpSpPr>
          <p:cNvPr id="19463" name="Group 31">
            <a:extLst>
              <a:ext uri="{FF2B5EF4-FFF2-40B4-BE49-F238E27FC236}">
                <a16:creationId xmlns:a16="http://schemas.microsoft.com/office/drawing/2014/main" id="{5743213F-1773-4705-9FBE-887A413857DC}"/>
              </a:ext>
            </a:extLst>
          </p:cNvPr>
          <p:cNvGrpSpPr>
            <a:grpSpLocks/>
          </p:cNvGrpSpPr>
          <p:nvPr/>
        </p:nvGrpSpPr>
        <p:grpSpPr bwMode="auto">
          <a:xfrm>
            <a:off x="1812925" y="4525963"/>
            <a:ext cx="5967413" cy="1022350"/>
            <a:chOff x="2417982" y="4890717"/>
            <a:chExt cx="7955211" cy="1364875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690111C-2004-483B-8445-FB3CFDBF1955}"/>
                </a:ext>
              </a:extLst>
            </p:cNvPr>
            <p:cNvSpPr/>
            <p:nvPr/>
          </p:nvSpPr>
          <p:spPr>
            <a:xfrm>
              <a:off x="2417982" y="4907672"/>
              <a:ext cx="3608310" cy="6230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5E19147-DFFE-4064-B79E-75453F679F39}"/>
                </a:ext>
              </a:extLst>
            </p:cNvPr>
            <p:cNvSpPr/>
            <p:nvPr/>
          </p:nvSpPr>
          <p:spPr>
            <a:xfrm>
              <a:off x="2417982" y="5632497"/>
              <a:ext cx="3608310" cy="62309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7B4586C-B4A3-44C5-95C0-7AC90A89394B}"/>
                </a:ext>
              </a:extLst>
            </p:cNvPr>
            <p:cNvSpPr/>
            <p:nvPr/>
          </p:nvSpPr>
          <p:spPr>
            <a:xfrm>
              <a:off x="6764883" y="4890717"/>
              <a:ext cx="3608310" cy="62309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79C547-ACC3-4AEF-BA17-CD801F75004F}"/>
                </a:ext>
              </a:extLst>
            </p:cNvPr>
            <p:cNvSpPr/>
            <p:nvPr/>
          </p:nvSpPr>
          <p:spPr>
            <a:xfrm>
              <a:off x="2485704" y="4979731"/>
              <a:ext cx="480403" cy="47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6741C1-5527-494A-814D-F421C1725E31}"/>
                </a:ext>
              </a:extLst>
            </p:cNvPr>
            <p:cNvSpPr/>
            <p:nvPr/>
          </p:nvSpPr>
          <p:spPr>
            <a:xfrm>
              <a:off x="2519565" y="5713033"/>
              <a:ext cx="480403" cy="4789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4648DF2-643C-4274-A463-67A10926590E}"/>
                </a:ext>
              </a:extLst>
            </p:cNvPr>
            <p:cNvSpPr/>
            <p:nvPr/>
          </p:nvSpPr>
          <p:spPr>
            <a:xfrm>
              <a:off x="6832605" y="4979731"/>
              <a:ext cx="480403" cy="478978"/>
            </a:xfrm>
            <a:prstGeom prst="ellipse">
              <a:avLst/>
            </a:prstGeom>
            <a:solidFill>
              <a:srgbClr val="EFE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470" name="Rectangle 4">
              <a:extLst>
                <a:ext uri="{FF2B5EF4-FFF2-40B4-BE49-F238E27FC236}">
                  <a16:creationId xmlns:a16="http://schemas.microsoft.com/office/drawing/2014/main" id="{BE54A38F-B4C6-48B6-ABBD-FA7DDF517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3775" y="5694393"/>
              <a:ext cx="2522427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ea typeface="굴림" panose="020B0600000101010101" pitchFamily="34" charset="-127"/>
                  <a:cs typeface="Arial" panose="020B0604020202020204" pitchFamily="34" charset="0"/>
                </a:rPr>
                <a:t>Static Variables</a:t>
              </a:r>
              <a:endParaRPr lang="ko-KR" altLang="en-US" sz="1600">
                <a:solidFill>
                  <a:schemeClr val="bg1"/>
                </a:solidFill>
                <a:ea typeface="굴림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9471" name="Rectangle 11">
              <a:extLst>
                <a:ext uri="{FF2B5EF4-FFF2-40B4-BE49-F238E27FC236}">
                  <a16:creationId xmlns:a16="http://schemas.microsoft.com/office/drawing/2014/main" id="{16D6A95E-F6E7-4A1F-9AD8-B3F2B0BEE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079" y="4992434"/>
              <a:ext cx="2504124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ea typeface="굴림" panose="020B0600000101010101" pitchFamily="34" charset="-127"/>
                  <a:cs typeface="Arial" panose="020B0604020202020204" pitchFamily="34" charset="0"/>
                </a:rPr>
                <a:t>Local Variables</a:t>
              </a:r>
              <a:endParaRPr lang="ko-KR" altLang="en-US" sz="1600">
                <a:solidFill>
                  <a:schemeClr val="bg1"/>
                </a:solidFill>
                <a:ea typeface="굴림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9472" name="Rectangle 12">
              <a:extLst>
                <a:ext uri="{FF2B5EF4-FFF2-40B4-BE49-F238E27FC236}">
                  <a16:creationId xmlns:a16="http://schemas.microsoft.com/office/drawing/2014/main" id="{11319601-4C8B-4B3A-B9A3-676DED03F4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4738" y="4971097"/>
              <a:ext cx="2504125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ea typeface="굴림" panose="020B0600000101010101" pitchFamily="34" charset="-127"/>
                  <a:cs typeface="Arial" panose="020B0604020202020204" pitchFamily="34" charset="0"/>
                </a:rPr>
                <a:t>Instance variables</a:t>
              </a:r>
              <a:endParaRPr lang="ko-KR" altLang="en-US" sz="1600">
                <a:solidFill>
                  <a:schemeClr val="bg1"/>
                </a:solidFill>
                <a:ea typeface="굴림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7A791B-2D3A-41A1-895F-D2002FC75EEC}"/>
                </a:ext>
              </a:extLst>
            </p:cNvPr>
            <p:cNvSpPr txBox="1"/>
            <p:nvPr/>
          </p:nvSpPr>
          <p:spPr>
            <a:xfrm>
              <a:off x="2451843" y="5013641"/>
              <a:ext cx="548125" cy="409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F31DAF1-8516-44C7-B299-0675CAEDB0BD}"/>
                </a:ext>
              </a:extLst>
            </p:cNvPr>
            <p:cNvSpPr txBox="1"/>
            <p:nvPr/>
          </p:nvSpPr>
          <p:spPr>
            <a:xfrm>
              <a:off x="2451843" y="5782972"/>
              <a:ext cx="548125" cy="4111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833AF6-3CC2-4DB9-B21F-6223E4BB17B1}"/>
                </a:ext>
              </a:extLst>
            </p:cNvPr>
            <p:cNvSpPr txBox="1"/>
            <p:nvPr/>
          </p:nvSpPr>
          <p:spPr>
            <a:xfrm>
              <a:off x="6832605" y="5013641"/>
              <a:ext cx="548125" cy="40903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5E30232-5A3A-4DD5-9330-9DB235270C08}"/>
                </a:ext>
              </a:extLst>
            </p:cNvPr>
            <p:cNvSpPr/>
            <p:nvPr/>
          </p:nvSpPr>
          <p:spPr>
            <a:xfrm>
              <a:off x="6764883" y="5632497"/>
              <a:ext cx="3608310" cy="62309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 dirty="0"/>
            </a:p>
          </p:txBody>
        </p:sp>
        <p:sp>
          <p:nvSpPr>
            <p:cNvPr id="19477" name="Rectangle 27">
              <a:extLst>
                <a:ext uri="{FF2B5EF4-FFF2-40B4-BE49-F238E27FC236}">
                  <a16:creationId xmlns:a16="http://schemas.microsoft.com/office/drawing/2014/main" id="{EA28F459-56B3-4708-A78A-E7CBE606B5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0924" y="5694393"/>
              <a:ext cx="2522427" cy="45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chemeClr val="bg1"/>
                  </a:solidFill>
                  <a:ea typeface="굴림" panose="020B0600000101010101" pitchFamily="34" charset="-127"/>
                  <a:cs typeface="Arial" panose="020B0604020202020204" pitchFamily="34" charset="0"/>
                </a:rPr>
                <a:t>Final Variables</a:t>
              </a:r>
              <a:endParaRPr lang="ko-KR" altLang="en-US" sz="1600">
                <a:solidFill>
                  <a:schemeClr val="bg1"/>
                </a:solidFill>
                <a:ea typeface="굴림" panose="020B0600000101010101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92A887-D43D-4591-9209-E46EEF9159BB}"/>
                </a:ext>
              </a:extLst>
            </p:cNvPr>
            <p:cNvSpPr/>
            <p:nvPr/>
          </p:nvSpPr>
          <p:spPr>
            <a:xfrm>
              <a:off x="6858001" y="5693958"/>
              <a:ext cx="480403" cy="4810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0EDF0AD-8007-4109-9499-8B30500A94A3}"/>
                </a:ext>
              </a:extLst>
            </p:cNvPr>
            <p:cNvSpPr txBox="1"/>
            <p:nvPr/>
          </p:nvSpPr>
          <p:spPr>
            <a:xfrm>
              <a:off x="6792396" y="5753300"/>
              <a:ext cx="548124" cy="41115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F99A1190-A3B8-4871-8FF7-0EFEAB360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Up Ribbon 2">
            <a:extLst>
              <a:ext uri="{FF2B5EF4-FFF2-40B4-BE49-F238E27FC236}">
                <a16:creationId xmlns:a16="http://schemas.microsoft.com/office/drawing/2014/main" id="{20A6AC83-C099-47E2-817A-9FDDA359EFEC}"/>
              </a:ext>
            </a:extLst>
          </p:cNvPr>
          <p:cNvSpPr/>
          <p:nvPr/>
        </p:nvSpPr>
        <p:spPr>
          <a:xfrm>
            <a:off x="2863850" y="917575"/>
            <a:ext cx="2925763" cy="565150"/>
          </a:xfrm>
          <a:prstGeom prst="ribbon2">
            <a:avLst>
              <a:gd name="adj1" fmla="val 16667"/>
              <a:gd name="adj2" fmla="val 75000"/>
            </a:avLst>
          </a:prstGeom>
          <a:solidFill>
            <a:srgbClr val="6BC2ED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51433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UY" sz="1349" kern="0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82740-AA23-4ABC-A8BC-E895A9A3FC0E}"/>
              </a:ext>
            </a:extLst>
          </p:cNvPr>
          <p:cNvSpPr txBox="1"/>
          <p:nvPr/>
        </p:nvSpPr>
        <p:spPr>
          <a:xfrm>
            <a:off x="3371850" y="939800"/>
            <a:ext cx="2038350" cy="368300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20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514333">
              <a:defRPr/>
            </a:pPr>
            <a:r>
              <a:rPr lang="en-US" sz="1799" b="1" kern="0" dirty="0">
                <a:solidFill>
                  <a:prstClr val="white"/>
                </a:solidFill>
              </a:rPr>
              <a:t>Variables</a:t>
            </a:r>
            <a:endParaRPr lang="es-UY" sz="1349" b="1" kern="0" dirty="0">
              <a:solidFill>
                <a:prstClr val="white"/>
              </a:solidFill>
            </a:endParaRPr>
          </a:p>
        </p:txBody>
      </p:sp>
      <p:grpSp>
        <p:nvGrpSpPr>
          <p:cNvPr id="20485" name="Group 15">
            <a:extLst>
              <a:ext uri="{FF2B5EF4-FFF2-40B4-BE49-F238E27FC236}">
                <a16:creationId xmlns:a16="http://schemas.microsoft.com/office/drawing/2014/main" id="{433103C7-B645-422A-AFDD-AFD10128067B}"/>
              </a:ext>
            </a:extLst>
          </p:cNvPr>
          <p:cNvGrpSpPr>
            <a:grpSpLocks/>
          </p:cNvGrpSpPr>
          <p:nvPr/>
        </p:nvGrpSpPr>
        <p:grpSpPr bwMode="auto">
          <a:xfrm>
            <a:off x="46038" y="1828800"/>
            <a:ext cx="2033587" cy="444500"/>
            <a:chOff x="61078" y="1295788"/>
            <a:chExt cx="2712105" cy="59297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D32757C-90DE-431A-ABF9-B4634C9B3672}"/>
                </a:ext>
              </a:extLst>
            </p:cNvPr>
            <p:cNvSpPr/>
            <p:nvPr/>
          </p:nvSpPr>
          <p:spPr>
            <a:xfrm rot="5400000">
              <a:off x="1120642" y="236224"/>
              <a:ext cx="592978" cy="27121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E2AAAE-B74E-42FF-8987-37D185783F5B}"/>
                </a:ext>
              </a:extLst>
            </p:cNvPr>
            <p:cNvSpPr txBox="1"/>
            <p:nvPr/>
          </p:nvSpPr>
          <p:spPr>
            <a:xfrm>
              <a:off x="241038" y="1441915"/>
              <a:ext cx="2371240" cy="3388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Local Variables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486" name="Group 16">
            <a:extLst>
              <a:ext uri="{FF2B5EF4-FFF2-40B4-BE49-F238E27FC236}">
                <a16:creationId xmlns:a16="http://schemas.microsoft.com/office/drawing/2014/main" id="{6BCBF57C-5C3D-4ADD-8FCF-20AFA4452DBF}"/>
              </a:ext>
            </a:extLst>
          </p:cNvPr>
          <p:cNvGrpSpPr>
            <a:grpSpLocks/>
          </p:cNvGrpSpPr>
          <p:nvPr/>
        </p:nvGrpSpPr>
        <p:grpSpPr bwMode="auto">
          <a:xfrm>
            <a:off x="2511425" y="1825625"/>
            <a:ext cx="2035175" cy="444500"/>
            <a:chOff x="3408999" y="1291313"/>
            <a:chExt cx="2712105" cy="59297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7BFF1E9-48A1-4BD9-9D1A-8D7357FC784B}"/>
                </a:ext>
              </a:extLst>
            </p:cNvPr>
            <p:cNvSpPr/>
            <p:nvPr/>
          </p:nvSpPr>
          <p:spPr>
            <a:xfrm rot="5400000">
              <a:off x="4468563" y="231749"/>
              <a:ext cx="592978" cy="27121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50654A-EA95-4521-8365-23739E2188EE}"/>
                </a:ext>
              </a:extLst>
            </p:cNvPr>
            <p:cNvSpPr txBox="1"/>
            <p:nvPr/>
          </p:nvSpPr>
          <p:spPr>
            <a:xfrm>
              <a:off x="3586703" y="1416263"/>
              <a:ext cx="2373621" cy="3388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Instance Variables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487" name="Group 17">
            <a:extLst>
              <a:ext uri="{FF2B5EF4-FFF2-40B4-BE49-F238E27FC236}">
                <a16:creationId xmlns:a16="http://schemas.microsoft.com/office/drawing/2014/main" id="{2C1C3965-26FD-49B1-BFB3-0939D19E2B2E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1825625"/>
            <a:ext cx="2033588" cy="444500"/>
            <a:chOff x="6455268" y="1291313"/>
            <a:chExt cx="2712105" cy="59297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514454E-597C-4438-BD44-C9F83FB0E534}"/>
                </a:ext>
              </a:extLst>
            </p:cNvPr>
            <p:cNvSpPr/>
            <p:nvPr/>
          </p:nvSpPr>
          <p:spPr>
            <a:xfrm rot="5400000">
              <a:off x="7514832" y="231750"/>
              <a:ext cx="592978" cy="27121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063035-6E3D-4517-9A8D-448ABCFEEE10}"/>
                </a:ext>
              </a:extLst>
            </p:cNvPr>
            <p:cNvSpPr txBox="1"/>
            <p:nvPr/>
          </p:nvSpPr>
          <p:spPr>
            <a:xfrm>
              <a:off x="6633111" y="1416263"/>
              <a:ext cx="2373357" cy="3388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Static  Variables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488" name="Group 18">
            <a:extLst>
              <a:ext uri="{FF2B5EF4-FFF2-40B4-BE49-F238E27FC236}">
                <a16:creationId xmlns:a16="http://schemas.microsoft.com/office/drawing/2014/main" id="{B0612F19-92B1-40A1-9248-28E53640BFEA}"/>
              </a:ext>
            </a:extLst>
          </p:cNvPr>
          <p:cNvGrpSpPr>
            <a:grpSpLocks/>
          </p:cNvGrpSpPr>
          <p:nvPr/>
        </p:nvGrpSpPr>
        <p:grpSpPr bwMode="auto">
          <a:xfrm>
            <a:off x="7110413" y="1812925"/>
            <a:ext cx="2033587" cy="444500"/>
            <a:chOff x="9480951" y="1273500"/>
            <a:chExt cx="2712105" cy="59297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01FF434-035C-4C63-A3DA-B2F6867385F0}"/>
                </a:ext>
              </a:extLst>
            </p:cNvPr>
            <p:cNvSpPr/>
            <p:nvPr/>
          </p:nvSpPr>
          <p:spPr>
            <a:xfrm rot="5400000">
              <a:off x="10540515" y="213936"/>
              <a:ext cx="592978" cy="271210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8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038612-0A50-48C4-B1FA-EE715C571779}"/>
                </a:ext>
              </a:extLst>
            </p:cNvPr>
            <p:cNvSpPr txBox="1"/>
            <p:nvPr/>
          </p:nvSpPr>
          <p:spPr>
            <a:xfrm>
              <a:off x="9739247" y="1415392"/>
              <a:ext cx="2373356" cy="33884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cs typeface="Arial" pitchFamily="34" charset="0"/>
                </a:rPr>
                <a:t>Constant Variables</a:t>
              </a:r>
              <a:endParaRPr lang="ko-KR" altLang="en-US" sz="10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35C936-AB31-4DE4-8A60-4DE3ACD7E517}"/>
              </a:ext>
            </a:extLst>
          </p:cNvPr>
          <p:cNvCxnSpPr/>
          <p:nvPr/>
        </p:nvCxnSpPr>
        <p:spPr>
          <a:xfrm>
            <a:off x="2327275" y="1919288"/>
            <a:ext cx="33338" cy="406400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CFB2B-C4E1-4C83-910C-ED6156F8C5FB}"/>
              </a:ext>
            </a:extLst>
          </p:cNvPr>
          <p:cNvCxnSpPr/>
          <p:nvPr/>
        </p:nvCxnSpPr>
        <p:spPr>
          <a:xfrm>
            <a:off x="4689475" y="1919288"/>
            <a:ext cx="34925" cy="406400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5D1403-A286-4EA8-94B7-3B07A7FCA378}"/>
              </a:ext>
            </a:extLst>
          </p:cNvPr>
          <p:cNvCxnSpPr/>
          <p:nvPr/>
        </p:nvCxnSpPr>
        <p:spPr>
          <a:xfrm>
            <a:off x="7019925" y="1919288"/>
            <a:ext cx="33338" cy="4064000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61D71-AC0C-4878-86DC-75FD5C4B6018}"/>
              </a:ext>
            </a:extLst>
          </p:cNvPr>
          <p:cNvSpPr/>
          <p:nvPr/>
        </p:nvSpPr>
        <p:spPr>
          <a:xfrm>
            <a:off x="19050" y="2668588"/>
            <a:ext cx="2239963" cy="2921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800" b="1" dirty="0"/>
              <a:t>Local variable</a:t>
            </a:r>
            <a:r>
              <a:rPr lang="en-US" sz="1800" dirty="0"/>
              <a:t>: These are the variables which are declared within the method of a class.</a:t>
            </a:r>
          </a:p>
          <a:p>
            <a:pPr>
              <a:defRPr/>
            </a:pPr>
            <a:endParaRPr lang="en-US" sz="1800" u="sng" dirty="0"/>
          </a:p>
          <a:p>
            <a:pPr>
              <a:defRPr/>
            </a:pPr>
            <a:r>
              <a:rPr lang="en-US" sz="1800" u="sng" dirty="0"/>
              <a:t>Example:</a:t>
            </a:r>
          </a:p>
          <a:p>
            <a:pPr>
              <a:defRPr/>
            </a:pPr>
            <a:r>
              <a:rPr lang="en-US" sz="1800" dirty="0"/>
              <a:t>public class Car {</a:t>
            </a:r>
          </a:p>
          <a:p>
            <a:pPr>
              <a:defRPr/>
            </a:pPr>
            <a:r>
              <a:rPr lang="en-US" sz="1800" dirty="0"/>
              <a:t>public:</a:t>
            </a:r>
          </a:p>
          <a:p>
            <a:pPr>
              <a:defRPr/>
            </a:pPr>
            <a:r>
              <a:rPr lang="en-US" sz="1800" dirty="0"/>
              <a:t> void display(</a:t>
            </a:r>
            <a:r>
              <a:rPr lang="en-US" sz="1800" dirty="0" err="1"/>
              <a:t>int</a:t>
            </a:r>
            <a:r>
              <a:rPr lang="en-US" sz="1800" dirty="0"/>
              <a:t> m){  // Method</a:t>
            </a:r>
          </a:p>
          <a:p>
            <a:pPr>
              <a:defRPr/>
            </a:pPr>
            <a:r>
              <a:rPr lang="en-US" sz="1800" dirty="0"/>
              <a:t>           </a:t>
            </a:r>
            <a:r>
              <a:rPr lang="en-US" sz="1800" dirty="0" err="1"/>
              <a:t>int</a:t>
            </a:r>
            <a:r>
              <a:rPr lang="en-US" sz="1800" dirty="0"/>
              <a:t> model=m;                 // Created a local variable model</a:t>
            </a:r>
          </a:p>
          <a:p>
            <a:pPr>
              <a:defRPr/>
            </a:pPr>
            <a:r>
              <a:rPr lang="en-US" sz="1800" dirty="0"/>
              <a:t>           </a:t>
            </a:r>
            <a:r>
              <a:rPr lang="en-US" sz="1800" dirty="0" err="1"/>
              <a:t>cout</a:t>
            </a:r>
            <a:r>
              <a:rPr lang="en-US" sz="1800" dirty="0"/>
              <a:t>&lt;&lt;model;</a:t>
            </a:r>
          </a:p>
          <a:p>
            <a:pPr>
              <a:defRPr/>
            </a:pPr>
            <a:r>
              <a:rPr lang="en-US" sz="1800" dirty="0"/>
              <a:t>     }</a:t>
            </a:r>
            <a:endParaRPr lang="ko-KR" altLang="en-US" sz="1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A5982F-BC2E-49AB-8E74-F9ED66277C4D}"/>
              </a:ext>
            </a:extLst>
          </p:cNvPr>
          <p:cNvSpPr/>
          <p:nvPr/>
        </p:nvSpPr>
        <p:spPr>
          <a:xfrm>
            <a:off x="4738688" y="2667000"/>
            <a:ext cx="2239962" cy="2919413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 algn="just">
              <a:defRPr/>
            </a:pPr>
            <a:r>
              <a:rPr lang="en-US" altLang="ko-KR" sz="1800" b="1" dirty="0"/>
              <a:t>Static variables: </a:t>
            </a:r>
            <a:r>
              <a:rPr lang="en-US" altLang="ko-KR" sz="1800" dirty="0"/>
              <a:t>Static variables are also called as class variables. These variables have only one copy that is shared by all the different objects in a class.</a:t>
            </a:r>
          </a:p>
          <a:p>
            <a:pPr algn="just">
              <a:defRPr/>
            </a:pPr>
            <a:r>
              <a:rPr lang="en-US" altLang="ko-KR" sz="1800" b="1" u="sng" dirty="0"/>
              <a:t>Example:</a:t>
            </a:r>
          </a:p>
          <a:p>
            <a:pPr algn="just">
              <a:defRPr/>
            </a:pPr>
            <a:r>
              <a:rPr lang="en-IN" altLang="ko-KR" sz="1800" dirty="0"/>
              <a:t>public class Car {</a:t>
            </a:r>
          </a:p>
          <a:p>
            <a:pPr algn="just">
              <a:defRPr/>
            </a:pPr>
            <a:r>
              <a:rPr lang="en-IN" altLang="ko-KR" sz="1800" dirty="0"/>
              <a:t>      public static </a:t>
            </a:r>
            <a:r>
              <a:rPr lang="en-IN" altLang="ko-KR" sz="1800" dirty="0" err="1"/>
              <a:t>int</a:t>
            </a:r>
            <a:r>
              <a:rPr lang="en-IN" altLang="ko-KR" sz="1800" dirty="0"/>
              <a:t> tyres;   </a:t>
            </a:r>
          </a:p>
          <a:p>
            <a:pPr algn="just">
              <a:defRPr/>
            </a:pPr>
            <a:r>
              <a:rPr lang="en-IN" altLang="ko-KR" sz="1800" dirty="0"/>
              <a:t>// Created a class variable    void </a:t>
            </a:r>
            <a:r>
              <a:rPr lang="en-IN" altLang="ko-KR" sz="1800" dirty="0" err="1"/>
              <a:t>init</a:t>
            </a:r>
            <a:r>
              <a:rPr lang="en-IN" altLang="ko-KR" sz="1800" dirty="0"/>
              <a:t>(){</a:t>
            </a:r>
          </a:p>
          <a:p>
            <a:pPr algn="just">
              <a:defRPr/>
            </a:pPr>
            <a:r>
              <a:rPr lang="en-IN" altLang="ko-KR" sz="1800" dirty="0"/>
              <a:t>           tyres=4;</a:t>
            </a:r>
          </a:p>
          <a:p>
            <a:pPr algn="just">
              <a:defRPr/>
            </a:pPr>
            <a:r>
              <a:rPr lang="en-IN" altLang="ko-KR" sz="1800" dirty="0"/>
              <a:t>} }</a:t>
            </a:r>
            <a:endParaRPr lang="ko-KR" alt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A995FB-86D4-4FA3-B131-D7B249AA3DC5}"/>
              </a:ext>
            </a:extLst>
          </p:cNvPr>
          <p:cNvSpPr/>
          <p:nvPr/>
        </p:nvSpPr>
        <p:spPr>
          <a:xfrm>
            <a:off x="2395538" y="2668588"/>
            <a:ext cx="2239962" cy="2921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 algn="just">
              <a:defRPr/>
            </a:pPr>
            <a:r>
              <a:rPr lang="en-US" sz="1800" b="1" dirty="0"/>
              <a:t>Instance variable:</a:t>
            </a:r>
            <a:r>
              <a:rPr lang="en-US" sz="1800" dirty="0"/>
              <a:t> These are the variables which are declared in a class but outside a method, constructor or any block.</a:t>
            </a:r>
          </a:p>
          <a:p>
            <a:pPr algn="just">
              <a:defRPr/>
            </a:pPr>
            <a:r>
              <a:rPr lang="en-US" sz="1800" b="1" u="sng" dirty="0"/>
              <a:t>Example:</a:t>
            </a:r>
          </a:p>
          <a:p>
            <a:pPr algn="just">
              <a:defRPr/>
            </a:pPr>
            <a:r>
              <a:rPr lang="en-US" sz="1800" dirty="0"/>
              <a:t>public class Car {</a:t>
            </a:r>
          </a:p>
          <a:p>
            <a:pPr algn="just">
              <a:defRPr/>
            </a:pPr>
            <a:r>
              <a:rPr lang="en-US" sz="1800" dirty="0"/>
              <a:t>      private: String color;    </a:t>
            </a:r>
          </a:p>
          <a:p>
            <a:pPr algn="just">
              <a:defRPr/>
            </a:pPr>
            <a:r>
              <a:rPr lang="en-US" sz="1800" dirty="0"/>
              <a:t> // Created an instance variable color</a:t>
            </a:r>
          </a:p>
          <a:p>
            <a:pPr algn="just">
              <a:defRPr/>
            </a:pPr>
            <a:r>
              <a:rPr lang="en-US" sz="1800" dirty="0"/>
              <a:t> Car(String c)</a:t>
            </a:r>
          </a:p>
          <a:p>
            <a:pPr algn="just">
              <a:defRPr/>
            </a:pPr>
            <a:r>
              <a:rPr lang="en-US" sz="1800" dirty="0"/>
              <a:t>   {</a:t>
            </a:r>
          </a:p>
          <a:p>
            <a:pPr algn="just">
              <a:defRPr/>
            </a:pPr>
            <a:r>
              <a:rPr lang="en-US" sz="1800" dirty="0"/>
              <a:t>    color=c;</a:t>
            </a:r>
          </a:p>
          <a:p>
            <a:pPr algn="just">
              <a:defRPr/>
            </a:pPr>
            <a:r>
              <a:rPr lang="en-US" sz="1800" dirty="0"/>
              <a:t>   }}</a:t>
            </a:r>
            <a:endParaRPr lang="ko-KR" alt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731736-3EC3-417C-A9C8-C2FADCC61616}"/>
              </a:ext>
            </a:extLst>
          </p:cNvPr>
          <p:cNvSpPr/>
          <p:nvPr/>
        </p:nvSpPr>
        <p:spPr>
          <a:xfrm>
            <a:off x="7070725" y="2659063"/>
            <a:ext cx="2035175" cy="2921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68580" tIns="34290" rIns="68580" bIns="34290" anchor="ctr"/>
          <a:lstStyle/>
          <a:p>
            <a:pPr>
              <a:defRPr/>
            </a:pPr>
            <a:r>
              <a:rPr lang="en-US" altLang="ko-KR" sz="1800" dirty="0"/>
              <a:t>Constant is something that doesn't change. In C language and C++ we use the keyword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to make program elements constant.</a:t>
            </a:r>
          </a:p>
          <a:p>
            <a:pPr>
              <a:defRPr/>
            </a:pPr>
            <a:r>
              <a:rPr lang="en-US" altLang="ko-KR" sz="1800" b="1" u="sng" dirty="0"/>
              <a:t>Example:</a:t>
            </a:r>
          </a:p>
          <a:p>
            <a:pPr>
              <a:defRPr/>
            </a:pPr>
            <a:r>
              <a:rPr lang="en-US" altLang="ko-KR" sz="1800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= 10;</a:t>
            </a:r>
          </a:p>
          <a:p>
            <a:pPr>
              <a:defRPr/>
            </a:pPr>
            <a:r>
              <a:rPr lang="en-US" altLang="ko-KR" sz="1800" dirty="0"/>
              <a:t>void f(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)</a:t>
            </a:r>
          </a:p>
          <a:p>
            <a:pPr>
              <a:defRPr/>
            </a:pPr>
            <a:r>
              <a:rPr lang="en-US" altLang="ko-KR" sz="1800" dirty="0"/>
              <a:t>class Test</a:t>
            </a:r>
          </a:p>
          <a:p>
            <a:pPr>
              <a:defRPr/>
            </a:pPr>
            <a:r>
              <a:rPr lang="en-US" altLang="ko-KR" sz="1800" dirty="0"/>
              <a:t>{</a:t>
            </a:r>
          </a:p>
          <a:p>
            <a:pPr>
              <a:defRPr/>
            </a:pPr>
            <a:r>
              <a:rPr lang="en-US" altLang="ko-KR" sz="1800" dirty="0"/>
              <a:t>   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;</a:t>
            </a:r>
          </a:p>
          <a:p>
            <a:pPr>
              <a:defRPr/>
            </a:pPr>
            <a:r>
              <a:rPr lang="en-US" altLang="ko-KR" sz="1800" dirty="0"/>
              <a:t>};</a:t>
            </a:r>
            <a:endParaRPr lang="ko-KR" alt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4BC0BD6A-89F8-4F6E-9754-B69E035B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5C5AEBB5-6989-4161-AC1B-DF35FD5BE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425D3E64-B027-4D7D-B14D-3EFAECD5A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8062912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7F6709C6-A0B8-46B9-A7E9-E51DD717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EA46E619-28AE-4944-8F05-D075C9014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053881E2-921C-470E-BF70-060B54701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07975"/>
            <a:ext cx="8015288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0DFADD9A-73AA-4EBD-A163-68C48C776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3EAB5016-9772-499B-BFA9-13CD2C8B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8A1401C7-D2D1-42F2-89FC-479489124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60350"/>
            <a:ext cx="8334375" cy="589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267D1483-0EB4-4765-A013-DB6E7F84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675A224C-F584-4B50-A507-40BFB2B30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3556" name="Picture 3">
            <a:extLst>
              <a:ext uri="{FF2B5EF4-FFF2-40B4-BE49-F238E27FC236}">
                <a16:creationId xmlns:a16="http://schemas.microsoft.com/office/drawing/2014/main" id="{14B778F8-65E1-4FFF-BB55-698FE7FA8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0350"/>
            <a:ext cx="7918450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BBFE8368-4103-4BE8-AFEC-5C4FA4A3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424629A4-F1DC-4A8B-8245-2EDF4FF1E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4580" name="Picture 3">
            <a:extLst>
              <a:ext uri="{FF2B5EF4-FFF2-40B4-BE49-F238E27FC236}">
                <a16:creationId xmlns:a16="http://schemas.microsoft.com/office/drawing/2014/main" id="{8DB903A9-7A9B-4BD3-957F-1F3E8296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04813"/>
            <a:ext cx="7989888" cy="576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AD8C0BA0-688D-48D2-92CB-B816BEA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DF32D56D-750D-4A41-8A9E-A475A394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226BAFC5-7675-498D-BFB5-A7AF7186B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8913"/>
            <a:ext cx="7918450" cy="633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C8C439A3-8D5E-4C82-BFAD-53347C94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6627" name="Content Placeholder 3">
            <a:extLst>
              <a:ext uri="{FF2B5EF4-FFF2-40B4-BE49-F238E27FC236}">
                <a16:creationId xmlns:a16="http://schemas.microsoft.com/office/drawing/2014/main" id="{26FCF1CA-0437-4DEC-B8A8-9BE6F3716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333375"/>
            <a:ext cx="8353425" cy="5762625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9E686A5A-ACC3-4F09-9319-015808EF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14D9641D-68AD-457A-BA65-23E446499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7652" name="Picture 3">
            <a:extLst>
              <a:ext uri="{FF2B5EF4-FFF2-40B4-BE49-F238E27FC236}">
                <a16:creationId xmlns:a16="http://schemas.microsoft.com/office/drawing/2014/main" id="{5A3DAD8F-955D-4116-B4F1-7F850E7AE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8135938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2311F4E-66AF-41BF-A645-60CB3334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4820D646-A3DE-48DD-B583-401EA63A0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EFAAC6CF-A12D-4E24-B8D4-959A0FEB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8713788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3EBD843-D2C0-4C64-96CD-428A9255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255241E-E542-4893-8E4C-95655B32E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9700" name="Picture 3">
            <a:extLst>
              <a:ext uri="{FF2B5EF4-FFF2-40B4-BE49-F238E27FC236}">
                <a16:creationId xmlns:a16="http://schemas.microsoft.com/office/drawing/2014/main" id="{047F07D8-63AD-4659-AB57-042C83ED4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33375"/>
            <a:ext cx="8135938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8B5ED354-3AC6-4FB8-B534-121B3DB0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8294FEEE-7713-4781-A9E9-26CBD5C21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0724" name="Picture 3">
            <a:extLst>
              <a:ext uri="{FF2B5EF4-FFF2-40B4-BE49-F238E27FC236}">
                <a16:creationId xmlns:a16="http://schemas.microsoft.com/office/drawing/2014/main" id="{F94E1F40-E29B-4913-A210-6899C7C26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6250"/>
            <a:ext cx="8424863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B057DB9-F8A2-4B7E-8D26-68373AE2C1B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en-US" sz="4400"/>
              <a:t>C++ Arrays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232F317C-7AEC-418A-9923-DD1DF233C11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eaLnBrk="1" hangingPunct="1"/>
            <a:endParaRPr lang="en-US" alt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CDAD0DD-004D-4B86-9289-6CD2D86BD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Arrays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5E7A7995-DDB9-42CA-A09E-7D1EC3E435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6013" y="1412875"/>
            <a:ext cx="7772400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Used to store a collection of elements (variables)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merican Typewriter Condensed" charset="0"/>
              </a:rPr>
              <a:t>type array-name[size];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Meaning: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This declares a variable called &lt;array-name&gt; which contains &lt;size&gt; elements of type &lt;type&gt;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The elements of an array can be accessed as: array-name[0],…array-name[size-1]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Example: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r>
              <a:rPr lang="en-US" altLang="en-US" sz="2000">
                <a:solidFill>
                  <a:schemeClr val="accent2"/>
                </a:solidFill>
                <a:latin typeface="American Typewriter Condensed" charset="0"/>
              </a:rPr>
              <a:t>int a[100];  //a is a list of 100 integers, a[0], a[1], …a[99]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>
                <a:solidFill>
                  <a:schemeClr val="accent2"/>
                </a:solidFill>
                <a:latin typeface="American Typewriter Condensed" charset="0"/>
              </a:rPr>
              <a:t>	</a:t>
            </a:r>
            <a:r>
              <a:rPr lang="en-US" altLang="en-US" sz="2000">
                <a:solidFill>
                  <a:schemeClr val="accent2"/>
                </a:solidFill>
                <a:latin typeface="American Typewriter Condensed" charset="0"/>
              </a:rPr>
              <a:t>double b[50];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American Typewriter Condensed" charset="0"/>
              </a:rPr>
              <a:t>	char c[10];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3EA72EA4-BC5B-4C5F-930F-F9F550A90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21007BA0-A926-48AB-A0D5-7589542B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6148" name="Picture 3">
            <a:extLst>
              <a:ext uri="{FF2B5EF4-FFF2-40B4-BE49-F238E27FC236}">
                <a16:creationId xmlns:a16="http://schemas.microsoft.com/office/drawing/2014/main" id="{0A1181DE-58BA-441C-A83E-2E468B240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88913"/>
            <a:ext cx="8620125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F82D1EA-5128-4F08-B338-027F8E73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Memory representation</a:t>
            </a:r>
            <a:endParaRPr lang="en-US" altLang="en-US"/>
          </a:p>
        </p:txBody>
      </p:sp>
      <p:pic>
        <p:nvPicPr>
          <p:cNvPr id="33795" name="Content Placeholder 3">
            <a:extLst>
              <a:ext uri="{FF2B5EF4-FFF2-40B4-BE49-F238E27FC236}">
                <a16:creationId xmlns:a16="http://schemas.microsoft.com/office/drawing/2014/main" id="{03FF7292-D345-4761-8EA1-3BBBCF33C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3313" y="2051050"/>
            <a:ext cx="6937375" cy="41148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CC3CACE-DCFF-45B0-9D88-0E667E5578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 example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6C8F18A-A711-4722-885C-58BE40A18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924800" cy="4495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//Read 100 numbers from the user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#include &lt;iostream.h&gt;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>
              <a:solidFill>
                <a:schemeClr val="accent2"/>
              </a:solidFill>
              <a:latin typeface="American Typewriter Condensed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void main() 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>
              <a:solidFill>
                <a:schemeClr val="accent2"/>
              </a:solidFill>
              <a:latin typeface="American Typewriter Condensed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int i, a[100], n;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600">
              <a:solidFill>
                <a:schemeClr val="accent2"/>
              </a:solidFill>
              <a:latin typeface="American Typewriter Condensed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i=0; n=100;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while (i&lt;n)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	cout &lt;&lt; “Input element “ &lt;&lt; i &lt;&lt; “: ”;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	cin &gt;&gt; a[i];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	i = i+1;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//do somehing with it ..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1600">
                <a:solidFill>
                  <a:schemeClr val="accent2"/>
                </a:solidFill>
                <a:latin typeface="American Typewriter Condensed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1F5C837F-89D0-4F57-A691-5899941EE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Example</a:t>
            </a:r>
            <a:endParaRPr lang="en-US" altLang="en-US"/>
          </a:p>
        </p:txBody>
      </p:sp>
      <p:pic>
        <p:nvPicPr>
          <p:cNvPr id="35843" name="Content Placeholder 3">
            <a:extLst>
              <a:ext uri="{FF2B5EF4-FFF2-40B4-BE49-F238E27FC236}">
                <a16:creationId xmlns:a16="http://schemas.microsoft.com/office/drawing/2014/main" id="{7E0A229C-4D9E-496C-99FD-522A2F5BD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363" y="1981200"/>
            <a:ext cx="7661275" cy="41148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B8F6A576-1941-42AF-865A-E1EF8807D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Two dimensional array</a:t>
            </a:r>
            <a:endParaRPr lang="en-US" altLang="en-US"/>
          </a:p>
        </p:txBody>
      </p:sp>
      <p:pic>
        <p:nvPicPr>
          <p:cNvPr id="36867" name="Content Placeholder 3">
            <a:extLst>
              <a:ext uri="{FF2B5EF4-FFF2-40B4-BE49-F238E27FC236}">
                <a16:creationId xmlns:a16="http://schemas.microsoft.com/office/drawing/2014/main" id="{3FC1B4C4-DB31-4C83-A349-75A59441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8463" y="1981200"/>
            <a:ext cx="5807075" cy="41148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D8933E0-3C0F-4117-AFCE-3FC56E60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Example</a:t>
            </a:r>
            <a:endParaRPr lang="en-US" altLang="en-US"/>
          </a:p>
        </p:txBody>
      </p:sp>
      <p:pic>
        <p:nvPicPr>
          <p:cNvPr id="37891" name="Content Placeholder 3">
            <a:extLst>
              <a:ext uri="{FF2B5EF4-FFF2-40B4-BE49-F238E27FC236}">
                <a16:creationId xmlns:a16="http://schemas.microsoft.com/office/drawing/2014/main" id="{85F8CA1F-214F-4CA5-A415-C03AC9037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557338"/>
            <a:ext cx="6870700" cy="41148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D1C1EE70-6691-4B80-8EF5-9DF993B1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8915" name="Content Placeholder 3">
            <a:extLst>
              <a:ext uri="{FF2B5EF4-FFF2-40B4-BE49-F238E27FC236}">
                <a16:creationId xmlns:a16="http://schemas.microsoft.com/office/drawing/2014/main" id="{26488F82-E10C-45AA-8760-E0824777F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1763" y="1981200"/>
            <a:ext cx="6340475" cy="41148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9E4DA74E-FABF-4010-ABF7-231AA1D3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9939" name="Content Placeholder 3">
            <a:extLst>
              <a:ext uri="{FF2B5EF4-FFF2-40B4-BE49-F238E27FC236}">
                <a16:creationId xmlns:a16="http://schemas.microsoft.com/office/drawing/2014/main" id="{045E706D-69FD-4FCA-B501-09EA4A014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9825" y="1981200"/>
            <a:ext cx="6864350" cy="41148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347A190-4DAA-4251-B222-C0935136F7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Problems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A994D78-2DBB-4501-AA24-1B74FED2C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/>
              <a:t>Write a C++ program to read a sequence of (non-negative) integers from the user ending with a negative integer and write out 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the average of the numbers</a:t>
            </a:r>
          </a:p>
          <a:p>
            <a:pPr eaLnBrk="1" hangingPunct="1"/>
            <a:r>
              <a:rPr lang="en-US" altLang="en-US" sz="1800"/>
              <a:t>the smallest number </a:t>
            </a:r>
          </a:p>
          <a:p>
            <a:pPr eaLnBrk="1" hangingPunct="1"/>
            <a:r>
              <a:rPr lang="en-US" altLang="en-US" sz="1800"/>
              <a:t>the largest number</a:t>
            </a:r>
          </a:p>
          <a:p>
            <a:pPr eaLnBrk="1" hangingPunct="1"/>
            <a:r>
              <a:rPr lang="en-US" altLang="en-US" sz="1800"/>
              <a:t>the range of the numbers (largest - smallest)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Example: </a:t>
            </a:r>
          </a:p>
          <a:p>
            <a:pPr lvl="1" eaLnBrk="1" hangingPunct="1"/>
            <a:r>
              <a:rPr lang="en-US" altLang="en-US" sz="1600"/>
              <a:t>The user enters: 3, 1, 55, 89, 23, 45, -1</a:t>
            </a:r>
          </a:p>
          <a:p>
            <a:pPr lvl="1" eaLnBrk="1" hangingPunct="1"/>
            <a:r>
              <a:rPr lang="en-US" altLang="en-US" sz="1600"/>
              <a:t>Your program should compute  the average of {3, 1, 55, 89, 23, 45} etc </a:t>
            </a:r>
            <a:endParaRPr lang="en-US" altLang="en-US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815EDC18-79FF-4197-9D03-9ACE0E26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D8CE7568-6B73-4473-8CDB-3D68C5DF5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1988" name="Picture 3">
            <a:extLst>
              <a:ext uri="{FF2B5EF4-FFF2-40B4-BE49-F238E27FC236}">
                <a16:creationId xmlns:a16="http://schemas.microsoft.com/office/drawing/2014/main" id="{EE0894B2-3F26-4F38-BF2C-92560E82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3375"/>
            <a:ext cx="82804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E57C5B3D-BE06-4B6F-BDD4-CB9DD15A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6C1A8436-CEF1-40D7-B879-A2F30C000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3012" name="Picture 3">
            <a:extLst>
              <a:ext uri="{FF2B5EF4-FFF2-40B4-BE49-F238E27FC236}">
                <a16:creationId xmlns:a16="http://schemas.microsoft.com/office/drawing/2014/main" id="{04DA6BA4-4C62-4C71-82BD-712448C6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22238"/>
            <a:ext cx="820896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76554AD5-19A8-402E-8B8E-68A95D4D2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Difference between Cand C++</a:t>
            </a:r>
            <a:endParaRPr lang="en-US" altLang="en-US"/>
          </a:p>
        </p:txBody>
      </p:sp>
      <p:pic>
        <p:nvPicPr>
          <p:cNvPr id="7171" name="Content Placeholder 3">
            <a:extLst>
              <a:ext uri="{FF2B5EF4-FFF2-40B4-BE49-F238E27FC236}">
                <a16:creationId xmlns:a16="http://schemas.microsoft.com/office/drawing/2014/main" id="{40167D79-9D89-4435-A7AE-5EAE0182E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4588" y="1981200"/>
            <a:ext cx="6854825" cy="4114800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5EF47F9E-44EC-4535-B550-FE464D2E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4035" name="Content Placeholder 2">
            <a:extLst>
              <a:ext uri="{FF2B5EF4-FFF2-40B4-BE49-F238E27FC236}">
                <a16:creationId xmlns:a16="http://schemas.microsoft.com/office/drawing/2014/main" id="{F619E950-3C5F-45F0-A14C-074866605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4036" name="Picture 3">
            <a:extLst>
              <a:ext uri="{FF2B5EF4-FFF2-40B4-BE49-F238E27FC236}">
                <a16:creationId xmlns:a16="http://schemas.microsoft.com/office/drawing/2014/main" id="{21908272-10C8-475F-9318-63AEB5E5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913"/>
            <a:ext cx="8280400" cy="619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697A63CF-2DB2-42BF-807B-E2616D31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5059" name="Content Placeholder 4">
            <a:extLst>
              <a:ext uri="{FF2B5EF4-FFF2-40B4-BE49-F238E27FC236}">
                <a16:creationId xmlns:a16="http://schemas.microsoft.com/office/drawing/2014/main" id="{01E41E2E-AB6D-4967-B89F-66ED71007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" y="404813"/>
            <a:ext cx="7848600" cy="609600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E4DDC3CB-57A2-4360-A9FC-D770F7D04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F7251B9C-255F-4B3C-A0E1-AFAA165E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6084" name="Picture 4">
            <a:extLst>
              <a:ext uri="{FF2B5EF4-FFF2-40B4-BE49-F238E27FC236}">
                <a16:creationId xmlns:a16="http://schemas.microsoft.com/office/drawing/2014/main" id="{73453E8A-2CD5-4C77-B396-10BF4545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8064500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9644-6B13-48E1-84A0-F89AB8677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5768975"/>
          </a:xfrm>
        </p:spPr>
        <p:txBody>
          <a:bodyPr/>
          <a:lstStyle/>
          <a:p>
            <a:pPr eaLnBrk="1" hangingPunct="1">
              <a:defRPr/>
            </a:pPr>
            <a:r>
              <a:rPr lang="en-IN" sz="1800" dirty="0"/>
              <a:t>Pointer is variable in C++</a:t>
            </a:r>
          </a:p>
          <a:p>
            <a:pPr eaLnBrk="1" hangingPunct="1">
              <a:defRPr/>
            </a:pPr>
            <a:r>
              <a:rPr lang="en-IN" sz="1800" dirty="0"/>
              <a:t>It holds the address of another variable</a:t>
            </a:r>
          </a:p>
          <a:p>
            <a:pPr eaLnBrk="1" hangingPunct="1">
              <a:defRPr/>
            </a:pPr>
            <a:r>
              <a:rPr lang="en-IN" sz="1800" dirty="0"/>
              <a:t>Syntax </a:t>
            </a:r>
            <a:r>
              <a:rPr lang="en-IN" sz="1800" dirty="0" err="1"/>
              <a:t>data_type</a:t>
            </a:r>
            <a:r>
              <a:rPr lang="en-IN" sz="1800" dirty="0"/>
              <a:t> *</a:t>
            </a:r>
            <a:r>
              <a:rPr lang="en-IN" sz="1800" dirty="0" err="1"/>
              <a:t>pointer_variable</a:t>
            </a:r>
            <a:r>
              <a:rPr lang="en-IN" sz="1800" dirty="0"/>
              <a:t>;</a:t>
            </a:r>
          </a:p>
          <a:p>
            <a:pPr eaLnBrk="1" hangingPunct="1">
              <a:defRPr/>
            </a:pPr>
            <a:r>
              <a:rPr lang="en-IN" sz="1800" dirty="0"/>
              <a:t>Example </a:t>
            </a:r>
            <a:r>
              <a:rPr lang="en-IN" sz="1800" dirty="0" err="1"/>
              <a:t>int</a:t>
            </a:r>
            <a:r>
              <a:rPr lang="en-IN" sz="1800" dirty="0"/>
              <a:t> *</a:t>
            </a:r>
            <a:r>
              <a:rPr lang="en-IN" sz="1800" dirty="0" err="1"/>
              <a:t>p,sum</a:t>
            </a:r>
            <a:r>
              <a:rPr lang="en-IN" sz="1800" dirty="0"/>
              <a:t>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sz="1800" b="1" dirty="0"/>
              <a:t>Assignment </a:t>
            </a:r>
          </a:p>
          <a:p>
            <a:pPr eaLnBrk="1" hangingPunct="1">
              <a:defRPr/>
            </a:pPr>
            <a:r>
              <a:rPr lang="en-IN" sz="1800" dirty="0"/>
              <a:t>To assign the address of variable to pointer-</a:t>
            </a:r>
            <a:r>
              <a:rPr lang="en-IN" sz="1800" b="1" dirty="0"/>
              <a:t>ampersand symbol</a:t>
            </a:r>
            <a:r>
              <a:rPr lang="en-IN" sz="1800" dirty="0"/>
              <a:t> (&amp;)</a:t>
            </a:r>
          </a:p>
          <a:p>
            <a:pPr eaLnBrk="1" hangingPunct="1">
              <a:defRPr/>
            </a:pPr>
            <a:r>
              <a:rPr lang="en-IN" sz="1800" dirty="0"/>
              <a:t>p=&amp;sum;</a:t>
            </a:r>
          </a:p>
          <a:p>
            <a:pPr eaLnBrk="1" hangingPunct="1">
              <a:defRPr/>
            </a:pPr>
            <a:r>
              <a:rPr lang="en-IN" sz="1800" dirty="0"/>
              <a:t>integer type pointer can hold the address of another </a:t>
            </a:r>
            <a:r>
              <a:rPr lang="en-IN" sz="1800" dirty="0" err="1"/>
              <a:t>int</a:t>
            </a:r>
            <a:r>
              <a:rPr lang="en-IN" sz="1800" dirty="0"/>
              <a:t> variable</a:t>
            </a:r>
          </a:p>
          <a:p>
            <a:pPr eaLnBrk="1" hangingPunct="1">
              <a:defRPr/>
            </a:pPr>
            <a:r>
              <a:rPr lang="en-IN" sz="1800" dirty="0"/>
              <a:t>P=&amp;sum;//assign address of another variable</a:t>
            </a:r>
          </a:p>
          <a:p>
            <a:pPr eaLnBrk="1" hangingPunct="1">
              <a:defRPr/>
            </a:pPr>
            <a:r>
              <a:rPr lang="en-IN" sz="1800" dirty="0" err="1"/>
              <a:t>cout</a:t>
            </a:r>
            <a:r>
              <a:rPr lang="en-IN" sz="1800" dirty="0"/>
              <a:t>&lt;&lt;&amp;sum; //to print the address of variable</a:t>
            </a:r>
          </a:p>
          <a:p>
            <a:pPr eaLnBrk="1" hangingPunct="1">
              <a:defRPr/>
            </a:pPr>
            <a:r>
              <a:rPr lang="en-IN" sz="1800" dirty="0" err="1"/>
              <a:t>cout</a:t>
            </a:r>
            <a:r>
              <a:rPr lang="en-IN" sz="1800" dirty="0"/>
              <a:t>&lt;&lt;p;//print the value of variable</a:t>
            </a:r>
          </a:p>
          <a:p>
            <a:pPr eaLnBrk="1" hangingPunct="1">
              <a:defRPr/>
            </a:pPr>
            <a:endParaRPr lang="en-IN" sz="2400" dirty="0"/>
          </a:p>
          <a:p>
            <a:pPr eaLnBrk="1" hangingPunct="1">
              <a:defRPr/>
            </a:pPr>
            <a:endParaRPr lang="en-IN" sz="2400" dirty="0"/>
          </a:p>
          <a:p>
            <a:pPr eaLnBrk="1" hangingPunct="1">
              <a:defRPr/>
            </a:pPr>
            <a:endParaRPr lang="en-IN" dirty="0"/>
          </a:p>
          <a:p>
            <a:pPr eaLnBrk="1" hangingPunct="1">
              <a:defRPr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A2AB8-5AAB-4BB0-8534-128152CAEDAF}"/>
              </a:ext>
            </a:extLst>
          </p:cNvPr>
          <p:cNvSpPr/>
          <p:nvPr/>
        </p:nvSpPr>
        <p:spPr>
          <a:xfrm>
            <a:off x="428625" y="1003300"/>
            <a:ext cx="8086725" cy="912813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Pointers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3853F-B9DC-44A7-A46C-1AEF330D4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638" y="1679575"/>
            <a:ext cx="7886700" cy="384175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IN" dirty="0"/>
              <a:t>Example of pointer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/>
              <a:t>#include&lt;</a:t>
            </a:r>
            <a:r>
              <a:rPr lang="en-IN" dirty="0" err="1"/>
              <a:t>iostream.h</a:t>
            </a:r>
            <a:r>
              <a:rPr lang="en-IN" dirty="0"/>
              <a:t>&gt;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/>
              <a:t>using namespace </a:t>
            </a:r>
            <a:r>
              <a:rPr lang="en-IN" dirty="0" err="1"/>
              <a:t>std</a:t>
            </a:r>
            <a:r>
              <a:rPr lang="en-IN" dirty="0"/>
              <a:t>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 err="1"/>
              <a:t>int</a:t>
            </a:r>
            <a:r>
              <a:rPr lang="en-IN" dirty="0"/>
              <a:t> main()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/>
              <a:t>{ </a:t>
            </a:r>
            <a:r>
              <a:rPr lang="en-IN" dirty="0" err="1"/>
              <a:t>int</a:t>
            </a:r>
            <a:r>
              <a:rPr lang="en-IN" dirty="0"/>
              <a:t> *</a:t>
            </a:r>
            <a:r>
              <a:rPr lang="en-IN" dirty="0" err="1"/>
              <a:t>p,sum</a:t>
            </a:r>
            <a:r>
              <a:rPr lang="en-IN" dirty="0"/>
              <a:t>=10;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/>
              <a:t>p=&amp;sum;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 err="1"/>
              <a:t>cout</a:t>
            </a:r>
            <a:r>
              <a:rPr lang="en-IN" dirty="0"/>
              <a:t>&lt;&lt;“Address of sum:”&lt;&lt;&amp;sum&lt;&lt;</a:t>
            </a:r>
            <a:r>
              <a:rPr lang="en-IN" dirty="0" err="1"/>
              <a:t>endl</a:t>
            </a:r>
            <a:r>
              <a:rPr lang="en-IN" dirty="0"/>
              <a:t>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 err="1"/>
              <a:t>cout</a:t>
            </a:r>
            <a:r>
              <a:rPr lang="en-IN" dirty="0"/>
              <a:t>&lt;&lt;“Address of sum:”&lt;&lt;p&lt;&lt;</a:t>
            </a:r>
            <a:r>
              <a:rPr lang="en-IN" dirty="0" err="1"/>
              <a:t>endl</a:t>
            </a:r>
            <a:r>
              <a:rPr lang="en-IN" dirty="0"/>
              <a:t>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 err="1"/>
              <a:t>cou</a:t>
            </a:r>
            <a:r>
              <a:rPr lang="en-IN" dirty="0"/>
              <a:t>&lt;&lt;“Address of p:”&lt;&lt;&amp;p&lt;&lt;endl;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 err="1"/>
              <a:t>cout</a:t>
            </a:r>
            <a:r>
              <a:rPr lang="en-IN" dirty="0"/>
              <a:t>&lt;&lt;“Value of sum”&lt;&lt;*p;</a:t>
            </a:r>
          </a:p>
          <a:p>
            <a:pPr marL="0" indent="0" eaLnBrk="1" hangingPunct="1">
              <a:buFontTx/>
              <a:buNone/>
              <a:defRPr/>
            </a:pPr>
            <a:r>
              <a:rPr lang="en-IN" dirty="0"/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75036-2D27-4B8A-A390-3E5B0ACFE545}"/>
              </a:ext>
            </a:extLst>
          </p:cNvPr>
          <p:cNvSpPr/>
          <p:nvPr/>
        </p:nvSpPr>
        <p:spPr>
          <a:xfrm>
            <a:off x="428625" y="1003300"/>
            <a:ext cx="8086725" cy="67627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How to use 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673F4-230D-43A0-96B3-7F224529762E}"/>
              </a:ext>
            </a:extLst>
          </p:cNvPr>
          <p:cNvSpPr/>
          <p:nvPr/>
        </p:nvSpPr>
        <p:spPr>
          <a:xfrm>
            <a:off x="5175250" y="3138488"/>
            <a:ext cx="3154363" cy="145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800" dirty="0"/>
              <a:t>Output:</a:t>
            </a:r>
          </a:p>
          <a:p>
            <a:pPr>
              <a:defRPr/>
            </a:pPr>
            <a:r>
              <a:rPr lang="en-IN" sz="1800" dirty="0"/>
              <a:t>Address of sum : 0X77712</a:t>
            </a:r>
          </a:p>
          <a:p>
            <a:pPr>
              <a:defRPr/>
            </a:pPr>
            <a:r>
              <a:rPr lang="en-IN" sz="1800" dirty="0"/>
              <a:t>Address of sum: 0x77712</a:t>
            </a:r>
          </a:p>
          <a:p>
            <a:pPr>
              <a:defRPr/>
            </a:pPr>
            <a:r>
              <a:rPr lang="en-IN" sz="1800" dirty="0"/>
              <a:t>Address of p: 0x77717</a:t>
            </a:r>
          </a:p>
          <a:p>
            <a:pPr>
              <a:defRPr/>
            </a:pPr>
            <a:r>
              <a:rPr lang="en-IN" sz="1800" dirty="0"/>
              <a:t>Value of sum: 10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9D35-316C-4F87-B04B-BB522BBCD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679575"/>
            <a:ext cx="8086725" cy="669925"/>
          </a:xfrm>
        </p:spPr>
        <p:txBody>
          <a:bodyPr/>
          <a:lstStyle/>
          <a:p>
            <a:pPr eaLnBrk="1" hangingPunct="1">
              <a:defRPr/>
            </a:pPr>
            <a:r>
              <a:rPr lang="en-IN" dirty="0"/>
              <a:t>assigning the address of array to pointer don’t use ampersand sign(&amp;)</a:t>
            </a:r>
          </a:p>
          <a:p>
            <a:pPr marL="0" indent="0" eaLnBrk="1" hangingPunct="1">
              <a:buFontTx/>
              <a:buNone/>
              <a:defRPr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D8204-BE08-4A72-841D-93A13497229E}"/>
              </a:ext>
            </a:extLst>
          </p:cNvPr>
          <p:cNvSpPr/>
          <p:nvPr/>
        </p:nvSpPr>
        <p:spPr>
          <a:xfrm>
            <a:off x="428625" y="1003300"/>
            <a:ext cx="8086725" cy="67627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Pointers and Arrays</a:t>
            </a:r>
          </a:p>
        </p:txBody>
      </p:sp>
      <p:sp>
        <p:nvSpPr>
          <p:cNvPr id="49156" name="Rectangle 5">
            <a:extLst>
              <a:ext uri="{FF2B5EF4-FFF2-40B4-BE49-F238E27FC236}">
                <a16:creationId xmlns:a16="http://schemas.microsoft.com/office/drawing/2014/main" id="{0458B304-D9EA-4381-9385-1B31C6A3C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708275"/>
            <a:ext cx="4572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#include &lt;iostream&gt;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using namespace std;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int main(){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//Pointer declaration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int *p;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//Array declaration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int arr[]={1, 2, 3, 4, 5, 6};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//Assignment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p = arr;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for(int i=0; i&lt;6;i++){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  cout&lt;&lt;*p&lt;&lt;endl;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  //++ moves the pointer to next int position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  p++;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   return 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IN" altLang="en-US" sz="1800"/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A3F38A-4DEE-4786-963C-47CB97169645}"/>
              </a:ext>
            </a:extLst>
          </p:cNvPr>
          <p:cNvSpPr/>
          <p:nvPr/>
        </p:nvSpPr>
        <p:spPr>
          <a:xfrm>
            <a:off x="6408738" y="3338513"/>
            <a:ext cx="1720850" cy="1795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800" dirty="0"/>
              <a:t>OUTPUT: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0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1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2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3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4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5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6</a:t>
            </a:r>
          </a:p>
          <a:p>
            <a:pPr algn="ctr">
              <a:defRPr/>
            </a:pPr>
            <a:endParaRPr lang="en-IN" sz="18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E2EFFAE6-D61D-4136-B28A-9729C62F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792288"/>
            <a:ext cx="8086725" cy="3765550"/>
          </a:xfrm>
        </p:spPr>
        <p:txBody>
          <a:bodyPr/>
          <a:lstStyle/>
          <a:p>
            <a:pPr eaLnBrk="1" hangingPunct="1"/>
            <a:r>
              <a:rPr lang="en-IN" altLang="en-US"/>
              <a:t>this pointer hold the adderss of current object</a:t>
            </a:r>
          </a:p>
          <a:p>
            <a:pPr eaLnBrk="1" hangingPunct="1"/>
            <a:r>
              <a:rPr lang="en-IN" altLang="en-US"/>
              <a:t>int num;</a:t>
            </a:r>
          </a:p>
          <a:p>
            <a:pPr eaLnBrk="1" hangingPunct="1"/>
            <a:r>
              <a:rPr lang="en-IN" altLang="en-US"/>
              <a:t>This-&gt;num=num;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D0CC6D-A0CB-4A0E-82C5-7147AC96C087}"/>
              </a:ext>
            </a:extLst>
          </p:cNvPr>
          <p:cNvSpPr/>
          <p:nvPr/>
        </p:nvSpPr>
        <p:spPr>
          <a:xfrm>
            <a:off x="428625" y="1116013"/>
            <a:ext cx="8086725" cy="67627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/>
              <a:t>This Pointers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522DC-45B5-4D01-A855-4586944B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7675"/>
            <a:ext cx="7886700" cy="4538663"/>
          </a:xfrm>
        </p:spPr>
        <p:txBody>
          <a:bodyPr>
            <a:noAutofit/>
          </a:bodyPr>
          <a:lstStyle/>
          <a:p>
            <a:pPr marL="0" indent="0" eaLnBrk="1" hangingPunct="1">
              <a:buFontTx/>
              <a:buNone/>
              <a:defRPr/>
            </a:pPr>
            <a:br>
              <a:rPr lang="en-IN" sz="4050" dirty="0"/>
            </a:br>
            <a:endParaRPr lang="en-IN" sz="40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DFE2C4-29D8-4EA1-B715-BE35D0D2B710}"/>
              </a:ext>
            </a:extLst>
          </p:cNvPr>
          <p:cNvSpPr/>
          <p:nvPr/>
        </p:nvSpPr>
        <p:spPr>
          <a:xfrm>
            <a:off x="406400" y="1973263"/>
            <a:ext cx="5211763" cy="433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#include&lt;</a:t>
            </a:r>
            <a:r>
              <a:rPr lang="en-IN" sz="1500" dirty="0" err="1">
                <a:solidFill>
                  <a:schemeClr val="tx1"/>
                </a:solidFill>
              </a:rPr>
              <a:t>iostream</a:t>
            </a:r>
            <a:r>
              <a:rPr lang="en-IN" sz="1500" dirty="0">
                <a:solidFill>
                  <a:schemeClr val="tx1"/>
                </a:solidFill>
              </a:rPr>
              <a:t>&gt;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using namespace </a:t>
            </a:r>
            <a:r>
              <a:rPr lang="en-IN" sz="1500" dirty="0" err="1">
                <a:solidFill>
                  <a:schemeClr val="tx1"/>
                </a:solidFill>
              </a:rPr>
              <a:t>std</a:t>
            </a:r>
            <a:r>
              <a:rPr lang="en-IN" sz="1500" dirty="0">
                <a:solidFill>
                  <a:schemeClr val="tx1"/>
                </a:solidFill>
              </a:rPr>
              <a:t>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void swap(</a:t>
            </a:r>
            <a:r>
              <a:rPr lang="en-IN" sz="1500" dirty="0" err="1">
                <a:solidFill>
                  <a:schemeClr val="tx1"/>
                </a:solidFill>
              </a:rPr>
              <a:t>int</a:t>
            </a:r>
            <a:r>
              <a:rPr lang="en-IN" sz="1500" dirty="0">
                <a:solidFill>
                  <a:schemeClr val="tx1"/>
                </a:solidFill>
              </a:rPr>
              <a:t> *a ,</a:t>
            </a:r>
            <a:r>
              <a:rPr lang="en-IN" sz="1500" dirty="0" err="1">
                <a:solidFill>
                  <a:schemeClr val="tx1"/>
                </a:solidFill>
              </a:rPr>
              <a:t>int</a:t>
            </a:r>
            <a:r>
              <a:rPr lang="en-IN" sz="1500" dirty="0">
                <a:solidFill>
                  <a:schemeClr val="tx1"/>
                </a:solidFill>
              </a:rPr>
              <a:t> *b );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//Call By Reference</a:t>
            </a:r>
          </a:p>
          <a:p>
            <a:pPr>
              <a:defRPr/>
            </a:pPr>
            <a:r>
              <a:rPr lang="en-IN" sz="1500" dirty="0" err="1">
                <a:solidFill>
                  <a:schemeClr val="tx1"/>
                </a:solidFill>
              </a:rPr>
              <a:t>int</a:t>
            </a:r>
            <a:r>
              <a:rPr lang="en-IN" sz="1500" dirty="0">
                <a:solidFill>
                  <a:schemeClr val="tx1"/>
                </a:solidFill>
              </a:rPr>
              <a:t> main()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{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  </a:t>
            </a:r>
            <a:r>
              <a:rPr lang="en-IN" sz="1500" dirty="0" err="1">
                <a:solidFill>
                  <a:schemeClr val="tx1"/>
                </a:solidFill>
              </a:rPr>
              <a:t>int</a:t>
            </a:r>
            <a:r>
              <a:rPr lang="en-IN" sz="1500" dirty="0">
                <a:solidFill>
                  <a:schemeClr val="tx1"/>
                </a:solidFill>
              </a:rPr>
              <a:t> </a:t>
            </a:r>
            <a:r>
              <a:rPr lang="en-IN" sz="1500" dirty="0" err="1">
                <a:solidFill>
                  <a:schemeClr val="tx1"/>
                </a:solidFill>
              </a:rPr>
              <a:t>p,q</a:t>
            </a:r>
            <a:r>
              <a:rPr lang="en-IN" sz="1500" dirty="0">
                <a:solidFill>
                  <a:schemeClr val="tx1"/>
                </a:solidFill>
              </a:rPr>
              <a:t>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 </a:t>
            </a:r>
            <a:r>
              <a:rPr lang="en-IN" sz="1500" dirty="0" err="1">
                <a:solidFill>
                  <a:schemeClr val="tx1"/>
                </a:solidFill>
              </a:rPr>
              <a:t>cout</a:t>
            </a:r>
            <a:r>
              <a:rPr lang="en-IN" sz="1500" dirty="0">
                <a:solidFill>
                  <a:schemeClr val="tx1"/>
                </a:solidFill>
              </a:rPr>
              <a:t>&lt;&lt;"\</a:t>
            </a:r>
            <a:r>
              <a:rPr lang="en-IN" sz="1500" dirty="0" err="1">
                <a:solidFill>
                  <a:schemeClr val="tx1"/>
                </a:solidFill>
              </a:rPr>
              <a:t>nEnter</a:t>
            </a:r>
            <a:r>
              <a:rPr lang="en-IN" sz="1500" dirty="0">
                <a:solidFill>
                  <a:schemeClr val="tx1"/>
                </a:solidFill>
              </a:rPr>
              <a:t> Two Number You Want To Swap \n";</a:t>
            </a:r>
          </a:p>
          <a:p>
            <a:pPr>
              <a:defRPr/>
            </a:pPr>
            <a:r>
              <a:rPr lang="en-IN" sz="1500" dirty="0" err="1">
                <a:solidFill>
                  <a:schemeClr val="tx1"/>
                </a:solidFill>
              </a:rPr>
              <a:t>cin</a:t>
            </a:r>
            <a:r>
              <a:rPr lang="en-IN" sz="1500" dirty="0">
                <a:solidFill>
                  <a:schemeClr val="tx1"/>
                </a:solidFill>
              </a:rPr>
              <a:t>&gt;&gt;p&gt;&gt;q;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swap(&amp;</a:t>
            </a:r>
            <a:r>
              <a:rPr lang="en-IN" sz="1500" dirty="0" err="1">
                <a:solidFill>
                  <a:schemeClr val="tx1"/>
                </a:solidFill>
              </a:rPr>
              <a:t>p,&amp;q</a:t>
            </a:r>
            <a:r>
              <a:rPr lang="en-IN" sz="1500" dirty="0">
                <a:solidFill>
                  <a:schemeClr val="tx1"/>
                </a:solidFill>
              </a:rPr>
              <a:t>);</a:t>
            </a:r>
          </a:p>
          <a:p>
            <a:pPr>
              <a:defRPr/>
            </a:pPr>
            <a:r>
              <a:rPr lang="en-IN" sz="1500" dirty="0" err="1">
                <a:solidFill>
                  <a:schemeClr val="tx1"/>
                </a:solidFill>
              </a:rPr>
              <a:t>cout</a:t>
            </a:r>
            <a:r>
              <a:rPr lang="en-IN" sz="1500" dirty="0">
                <a:solidFill>
                  <a:schemeClr val="tx1"/>
                </a:solidFill>
              </a:rPr>
              <a:t>&lt;&lt;"\</a:t>
            </a:r>
            <a:r>
              <a:rPr lang="en-IN" sz="1500" dirty="0" err="1">
                <a:solidFill>
                  <a:schemeClr val="tx1"/>
                </a:solidFill>
              </a:rPr>
              <a:t>nAfter</a:t>
            </a:r>
            <a:r>
              <a:rPr lang="en-IN" sz="1500" dirty="0">
                <a:solidFill>
                  <a:schemeClr val="tx1"/>
                </a:solidFill>
              </a:rPr>
              <a:t> Swapping Numbers Are Given below\n\n";</a:t>
            </a:r>
          </a:p>
          <a:p>
            <a:pPr>
              <a:defRPr/>
            </a:pPr>
            <a:r>
              <a:rPr lang="en-IN" sz="1500" dirty="0" err="1">
                <a:solidFill>
                  <a:schemeClr val="tx1"/>
                </a:solidFill>
              </a:rPr>
              <a:t>cout</a:t>
            </a:r>
            <a:r>
              <a:rPr lang="en-IN" sz="1500" dirty="0">
                <a:solidFill>
                  <a:schemeClr val="tx1"/>
                </a:solidFill>
              </a:rPr>
              <a:t>&lt;&lt;p&lt;&lt;"   "&lt;&lt;q&lt;&lt;" \n";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     return 0;</a:t>
            </a:r>
          </a:p>
          <a:p>
            <a:pPr>
              <a:defRPr/>
            </a:pPr>
            <a:r>
              <a:rPr lang="en-IN" sz="1500" dirty="0">
                <a:solidFill>
                  <a:schemeClr val="tx1"/>
                </a:solidFill>
              </a:rPr>
              <a:t>}</a:t>
            </a:r>
          </a:p>
          <a:p>
            <a:pPr algn="ctr">
              <a:defRPr/>
            </a:pPr>
            <a:endParaRPr lang="en-I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4C96F8-E151-4920-9323-545A38681AC8}"/>
              </a:ext>
            </a:extLst>
          </p:cNvPr>
          <p:cNvSpPr/>
          <p:nvPr/>
        </p:nvSpPr>
        <p:spPr>
          <a:xfrm>
            <a:off x="5689600" y="1866900"/>
            <a:ext cx="3213100" cy="4586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void swap(</a:t>
            </a:r>
            <a:r>
              <a:rPr lang="en-IN" sz="1800" dirty="0" err="1">
                <a:solidFill>
                  <a:schemeClr val="tx1"/>
                </a:solidFill>
              </a:rPr>
              <a:t>int</a:t>
            </a:r>
            <a:r>
              <a:rPr lang="en-IN" sz="1800" dirty="0">
                <a:solidFill>
                  <a:schemeClr val="tx1"/>
                </a:solidFill>
              </a:rPr>
              <a:t> *</a:t>
            </a:r>
            <a:r>
              <a:rPr lang="en-IN" sz="1800" dirty="0" err="1">
                <a:solidFill>
                  <a:schemeClr val="tx1"/>
                </a:solidFill>
              </a:rPr>
              <a:t>a,int</a:t>
            </a:r>
            <a:r>
              <a:rPr lang="en-IN" sz="1800" dirty="0">
                <a:solidFill>
                  <a:schemeClr val="tx1"/>
                </a:solidFill>
              </a:rPr>
              <a:t> *b)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{</a:t>
            </a:r>
          </a:p>
          <a:p>
            <a:pPr>
              <a:defRPr/>
            </a:pPr>
            <a:r>
              <a:rPr lang="en-IN" sz="1800" dirty="0" err="1">
                <a:solidFill>
                  <a:schemeClr val="tx1"/>
                </a:solidFill>
              </a:rPr>
              <a:t>int</a:t>
            </a:r>
            <a:r>
              <a:rPr lang="en-IN" sz="1800" dirty="0">
                <a:solidFill>
                  <a:schemeClr val="tx1"/>
                </a:solidFill>
              </a:rPr>
              <a:t> c;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c=*a;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*a=*b;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*b=c; 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}</a:t>
            </a:r>
          </a:p>
          <a:p>
            <a:pPr>
              <a:defRPr/>
            </a:pPr>
            <a:endParaRPr lang="en-IN" sz="18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Output: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Enter Two Number You Want to Swap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10 20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After Swapping Numbers Are Given below</a:t>
            </a:r>
          </a:p>
          <a:p>
            <a:pPr>
              <a:defRPr/>
            </a:pPr>
            <a:r>
              <a:rPr lang="en-IN" sz="1800" dirty="0">
                <a:solidFill>
                  <a:schemeClr val="tx1"/>
                </a:solidFill>
              </a:rPr>
              <a:t>20 10</a:t>
            </a:r>
          </a:p>
          <a:p>
            <a:pPr>
              <a:defRPr/>
            </a:pPr>
            <a:endParaRPr lang="en-IN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F7F8C8-7FB6-426D-9A80-4346A491264E}"/>
              </a:ext>
            </a:extLst>
          </p:cNvPr>
          <p:cNvSpPr/>
          <p:nvPr/>
        </p:nvSpPr>
        <p:spPr>
          <a:xfrm>
            <a:off x="336550" y="992188"/>
            <a:ext cx="8086725" cy="677862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3300" dirty="0">
                <a:solidFill>
                  <a:schemeClr val="tx1"/>
                </a:solidFill>
              </a:rPr>
              <a:t>Function using pointers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965-F38E-45DF-B114-1C9E57D4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3" y="857250"/>
            <a:ext cx="6853237" cy="742950"/>
          </a:xfrm>
          <a:solidFill>
            <a:schemeClr val="accent5">
              <a:lumMod val="75000"/>
            </a:schemeClr>
          </a:solidFill>
        </p:spPr>
        <p:txBody>
          <a:bodyPr lIns="68580" tIns="34290" rIns="68580" bIns="34290" rtlCol="0"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Type conversion and type casting</a:t>
            </a:r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52BE27ED-3288-4FC5-B4D2-7CE98CB96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771650"/>
            <a:ext cx="6172200" cy="1657350"/>
          </a:xfrm>
        </p:spPr>
        <p:txBody>
          <a:bodyPr/>
          <a:lstStyle/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Type conversion or typecasting of variables refers to changing a variable of one data type into another. While type conversion is done implicitly, casting has to be done explicitly by the programmer.</a:t>
            </a:r>
          </a:p>
        </p:txBody>
      </p:sp>
      <p:pic>
        <p:nvPicPr>
          <p:cNvPr id="52228" name="Picture 2">
            <a:extLst>
              <a:ext uri="{FF2B5EF4-FFF2-40B4-BE49-F238E27FC236}">
                <a16:creationId xmlns:a16="http://schemas.microsoft.com/office/drawing/2014/main" id="{5AD59F71-5D8D-470A-9F71-3A7E7235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086100"/>
            <a:ext cx="5243513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2D1B-A069-45AF-8750-7A9E1E37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57250"/>
            <a:ext cx="6858000" cy="857250"/>
          </a:xfrm>
          <a:solidFill>
            <a:schemeClr val="accent5">
              <a:lumMod val="75000"/>
            </a:schemeClr>
          </a:solidFill>
        </p:spPr>
        <p:txBody>
          <a:bodyPr lIns="68580" tIns="34290" rIns="68580" bIns="34290" rtlCol="0">
            <a:norm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bg1"/>
                </a:solidFill>
              </a:rPr>
              <a:t>Type Casting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97553359-8445-4E90-8AE8-0D14CD7B9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Type casting an arithmetic expression tells the compiler to represent the value of the expression in a certain format.</a:t>
            </a:r>
          </a:p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It is done when the value of a higher data type has to be converted into the value of a lower data type. </a:t>
            </a:r>
          </a:p>
          <a:p>
            <a:pPr algn="just" eaLnBrk="1" hangingPunct="1"/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However, this cast is under the programmer’s control and not under the compiler’s control. The general syntax for type casting is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destination_variable_name=destination_data_ty--pe(source_variable_name);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BF26B-6D9A-46FF-A6A4-D8046AF99161}"/>
              </a:ext>
            </a:extLst>
          </p:cNvPr>
          <p:cNvSpPr/>
          <p:nvPr/>
        </p:nvSpPr>
        <p:spPr>
          <a:xfrm>
            <a:off x="3030538" y="4430713"/>
            <a:ext cx="3082925" cy="703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IN" sz="1800" dirty="0"/>
              <a:t>float </a:t>
            </a:r>
            <a:r>
              <a:rPr lang="en-IN" sz="1800" dirty="0" err="1"/>
              <a:t>sal</a:t>
            </a:r>
            <a:r>
              <a:rPr lang="en-IN" sz="1800" dirty="0"/>
              <a:t>=10000.00;</a:t>
            </a:r>
          </a:p>
          <a:p>
            <a:pPr>
              <a:defRPr/>
            </a:pPr>
            <a:r>
              <a:rPr lang="en-IN" sz="1800" dirty="0" err="1"/>
              <a:t>int</a:t>
            </a:r>
            <a:r>
              <a:rPr lang="en-IN" sz="1800" dirty="0"/>
              <a:t> income;</a:t>
            </a:r>
          </a:p>
          <a:p>
            <a:pPr>
              <a:defRPr/>
            </a:pPr>
            <a:r>
              <a:rPr lang="en-IN" sz="1800" dirty="0"/>
              <a:t>Income=</a:t>
            </a:r>
            <a:r>
              <a:rPr lang="en-IN" sz="1800" dirty="0" err="1"/>
              <a:t>int</a:t>
            </a:r>
            <a:r>
              <a:rPr lang="en-IN" sz="1800" dirty="0"/>
              <a:t>(</a:t>
            </a:r>
            <a:r>
              <a:rPr lang="en-IN" sz="1800" dirty="0" err="1"/>
              <a:t>sal</a:t>
            </a:r>
            <a:r>
              <a:rPr lang="en-IN" sz="1800" dirty="0"/>
              <a:t>);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3789F46-FFCE-44EB-A026-49FB9470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8195" name="Content Placeholder 3">
            <a:extLst>
              <a:ext uri="{FF2B5EF4-FFF2-40B4-BE49-F238E27FC236}">
                <a16:creationId xmlns:a16="http://schemas.microsoft.com/office/drawing/2014/main" id="{C5A775B2-E572-4B78-B674-F474F7B36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333375"/>
            <a:ext cx="8497887" cy="576262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3">
            <a:extLst>
              <a:ext uri="{FF2B5EF4-FFF2-40B4-BE49-F238E27FC236}">
                <a16:creationId xmlns:a16="http://schemas.microsoft.com/office/drawing/2014/main" id="{AE271D2E-AD6D-4BE8-8B0E-2E44CA5C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4463" y="2867025"/>
            <a:ext cx="36417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 and objects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1198F6-8AEC-4BE7-9833-FC4D3FD72DEF}"/>
              </a:ext>
            </a:extLst>
          </p:cNvPr>
          <p:cNvSpPr txBox="1"/>
          <p:nvPr/>
        </p:nvSpPr>
        <p:spPr>
          <a:xfrm>
            <a:off x="1322388" y="2127250"/>
            <a:ext cx="6659562" cy="300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</a:rPr>
              <a:t>Class:</a:t>
            </a:r>
          </a:p>
          <a:p>
            <a:pPr>
              <a:defRPr/>
            </a:pPr>
            <a:endParaRPr lang="en-US" sz="1800" dirty="0"/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Class is a user defined data type, 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It holds its own data members and member functions, 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It can be accessed and used by creating instance of that class.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The variables inside class definition are called as data members and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1800" dirty="0"/>
              <a:t>      the functions are called member functions</a:t>
            </a:r>
          </a:p>
          <a:p>
            <a:pPr algn="just"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49A335-867E-4448-BF6E-782DA5A1F41A}"/>
              </a:ext>
            </a:extLst>
          </p:cNvPr>
          <p:cNvSpPr txBox="1"/>
          <p:nvPr/>
        </p:nvSpPr>
        <p:spPr>
          <a:xfrm>
            <a:off x="1322388" y="2127250"/>
            <a:ext cx="6659562" cy="300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</a:rPr>
              <a:t>Class:</a:t>
            </a:r>
          </a:p>
          <a:p>
            <a:pPr>
              <a:defRPr/>
            </a:pPr>
            <a:endParaRPr lang="en-US" sz="1800" dirty="0"/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Class is a user defined data type, 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It holds its own data members and member functions, 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It can be accessed and used by creating instance of that class.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The variables inside class definition are called as data members and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sz="1800" dirty="0"/>
              <a:t>      the functions are called member functions</a:t>
            </a:r>
          </a:p>
          <a:p>
            <a:pPr algn="just">
              <a:defRPr/>
            </a:pPr>
            <a:endParaRPr lang="en-US" sz="1800" dirty="0"/>
          </a:p>
        </p:txBody>
      </p:sp>
      <p:pic>
        <p:nvPicPr>
          <p:cNvPr id="56323" name="Picture 1">
            <a:extLst>
              <a:ext uri="{FF2B5EF4-FFF2-40B4-BE49-F238E27FC236}">
                <a16:creationId xmlns:a16="http://schemas.microsoft.com/office/drawing/2014/main" id="{1754017C-B8C4-4132-8A00-A8B8B9B44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1863"/>
            <a:ext cx="8534400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3">
            <a:extLst>
              <a:ext uri="{FF2B5EF4-FFF2-40B4-BE49-F238E27FC236}">
                <a16:creationId xmlns:a16="http://schemas.microsoft.com/office/drawing/2014/main" id="{18D9D657-9611-43C7-BB39-968E65BAF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8913"/>
            <a:ext cx="7877175" cy="65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>
            <a:extLst>
              <a:ext uri="{FF2B5EF4-FFF2-40B4-BE49-F238E27FC236}">
                <a16:creationId xmlns:a16="http://schemas.microsoft.com/office/drawing/2014/main" id="{339E5175-0DED-496C-AD32-99300972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717550"/>
            <a:ext cx="68770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Content Placeholder 3">
            <a:extLst>
              <a:ext uri="{FF2B5EF4-FFF2-40B4-BE49-F238E27FC236}">
                <a16:creationId xmlns:a16="http://schemas.microsoft.com/office/drawing/2014/main" id="{245FA508-B677-49BB-B980-1801AEF14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88913"/>
            <a:ext cx="7416800" cy="5976937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Content Placeholder 3">
            <a:extLst>
              <a:ext uri="{FF2B5EF4-FFF2-40B4-BE49-F238E27FC236}">
                <a16:creationId xmlns:a16="http://schemas.microsoft.com/office/drawing/2014/main" id="{835D46A9-5CB0-4C57-888D-B95AFE1A7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375" y="908050"/>
            <a:ext cx="6462713" cy="518795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>
            <a:extLst>
              <a:ext uri="{FF2B5EF4-FFF2-40B4-BE49-F238E27FC236}">
                <a16:creationId xmlns:a16="http://schemas.microsoft.com/office/drawing/2014/main" id="{5266E96E-A39A-4E8F-ADB8-9D95AAB3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04813"/>
            <a:ext cx="7058025" cy="558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Content Placeholder 3">
            <a:extLst>
              <a:ext uri="{FF2B5EF4-FFF2-40B4-BE49-F238E27FC236}">
                <a16:creationId xmlns:a16="http://schemas.microsoft.com/office/drawing/2014/main" id="{FEA80C10-834F-48D4-B74E-C7A1E0F0A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476250"/>
            <a:ext cx="7416800" cy="561975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Content Placeholder 3">
            <a:extLst>
              <a:ext uri="{FF2B5EF4-FFF2-40B4-BE49-F238E27FC236}">
                <a16:creationId xmlns:a16="http://schemas.microsoft.com/office/drawing/2014/main" id="{7A914BC3-0CFB-46E5-A91E-9B54E91E5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71550" y="765175"/>
            <a:ext cx="7129463" cy="533082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802A8188-0A95-4BCB-A0D9-F36E97D3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9219" name="Content Placeholder 3">
            <a:extLst>
              <a:ext uri="{FF2B5EF4-FFF2-40B4-BE49-F238E27FC236}">
                <a16:creationId xmlns:a16="http://schemas.microsoft.com/office/drawing/2014/main" id="{D17884E4-BCDC-4540-A881-4A095700A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404813"/>
            <a:ext cx="8064500" cy="5691187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5">
            <a:extLst>
              <a:ext uri="{FF2B5EF4-FFF2-40B4-BE49-F238E27FC236}">
                <a16:creationId xmlns:a16="http://schemas.microsoft.com/office/drawing/2014/main" id="{40DAD885-93E8-464F-BFBD-2523DCB0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723558-0EB9-4953-A98F-03CA3D2205D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67506270-C5A8-4623-B237-68F955F7EB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1063625"/>
            <a:ext cx="6172200" cy="536575"/>
          </a:xfrm>
        </p:spPr>
        <p:txBody>
          <a:bodyPr/>
          <a:lstStyle/>
          <a:p>
            <a:r>
              <a:rPr lang="en-US" altLang="en-US" sz="3000">
                <a:solidFill>
                  <a:srgbClr val="FF0000"/>
                </a:solidFill>
              </a:rPr>
              <a:t>Define a Class Type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67AB910-E608-4B60-9E08-66E0ACA26A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71600" y="2114550"/>
            <a:ext cx="3028950" cy="3371850"/>
          </a:xfrm>
          <a:solidFill>
            <a:schemeClr val="bg1"/>
          </a:solidFill>
        </p:spPr>
        <p:txBody>
          <a:bodyPr/>
          <a:lstStyle/>
          <a:p>
            <a:pPr>
              <a:buFontTx/>
              <a:buNone/>
            </a:pPr>
            <a:endParaRPr lang="en-US" altLang="en-US" sz="1800" b="1">
              <a:solidFill>
                <a:schemeClr val="accent2"/>
              </a:solidFill>
            </a:endParaRPr>
          </a:p>
          <a:p>
            <a:pPr>
              <a:buFontTx/>
              <a:buNone/>
            </a:pPr>
            <a:r>
              <a:rPr lang="en-US" altLang="en-US" sz="1800" b="1">
                <a:solidFill>
                  <a:schemeClr val="accent2"/>
                </a:solidFill>
              </a:rPr>
              <a:t>	</a:t>
            </a:r>
            <a:r>
              <a:rPr lang="en-US" altLang="en-US" sz="1800" b="1"/>
              <a:t>class </a:t>
            </a:r>
            <a:r>
              <a:rPr lang="en-US" altLang="en-US" sz="1800" i="1"/>
              <a:t>Class_name</a:t>
            </a:r>
            <a:r>
              <a:rPr lang="en-US" altLang="en-US" sz="1800"/>
              <a:t> </a:t>
            </a:r>
          </a:p>
          <a:p>
            <a:pPr>
              <a:buFontTx/>
              <a:buNone/>
            </a:pPr>
            <a:r>
              <a:rPr lang="en-US" altLang="en-US" sz="1800" b="1"/>
              <a:t>	{</a:t>
            </a:r>
            <a:r>
              <a:rPr lang="en-US" altLang="en-US" sz="1800"/>
              <a:t> </a:t>
            </a:r>
          </a:p>
          <a:p>
            <a:pPr>
              <a:buFontTx/>
              <a:buNone/>
            </a:pPr>
            <a:r>
              <a:rPr lang="en-US" altLang="en-US" sz="1800" i="1"/>
              <a:t>		</a:t>
            </a:r>
            <a:r>
              <a:rPr lang="en-US" altLang="en-US" sz="1800">
                <a:latin typeface="Times New Roman" panose="02020603050405020304" pitchFamily="18" charset="0"/>
              </a:rPr>
              <a:t>permission_label</a:t>
            </a:r>
            <a:r>
              <a:rPr lang="en-US" altLang="en-US" sz="1800"/>
              <a:t>: </a:t>
            </a:r>
          </a:p>
          <a:p>
            <a:pPr>
              <a:buFontTx/>
              <a:buNone/>
            </a:pPr>
            <a:r>
              <a:rPr lang="en-US" altLang="en-US" sz="1800" i="1"/>
              <a:t>		       member</a:t>
            </a:r>
            <a:r>
              <a:rPr lang="en-US" altLang="en-US" sz="1800" b="1"/>
              <a:t>;</a:t>
            </a:r>
            <a:r>
              <a:rPr lang="en-US" altLang="en-US" sz="1800"/>
              <a:t> </a:t>
            </a:r>
          </a:p>
          <a:p>
            <a:pPr>
              <a:buFontTx/>
              <a:buNone/>
            </a:pPr>
            <a:r>
              <a:rPr lang="en-US" altLang="en-US" sz="1800" i="1"/>
              <a:t>		</a:t>
            </a:r>
            <a:r>
              <a:rPr lang="en-US" altLang="en-US" sz="1800">
                <a:latin typeface="Times New Roman" panose="02020603050405020304" pitchFamily="18" charset="0"/>
              </a:rPr>
              <a:t>permission_label</a:t>
            </a:r>
            <a:r>
              <a:rPr lang="en-US" altLang="en-US" sz="1800"/>
              <a:t>: </a:t>
            </a:r>
          </a:p>
          <a:p>
            <a:pPr>
              <a:buFontTx/>
              <a:buNone/>
            </a:pPr>
            <a:r>
              <a:rPr lang="en-US" altLang="en-US" sz="1800" i="1"/>
              <a:t>		       member</a:t>
            </a:r>
            <a:r>
              <a:rPr lang="en-US" altLang="en-US" sz="1800" b="1"/>
              <a:t>; </a:t>
            </a:r>
          </a:p>
          <a:p>
            <a:pPr>
              <a:buFontTx/>
              <a:buNone/>
            </a:pPr>
            <a:r>
              <a:rPr lang="en-US" altLang="en-US" sz="1800" b="1"/>
              <a:t>		... </a:t>
            </a:r>
          </a:p>
          <a:p>
            <a:pPr>
              <a:buFontTx/>
              <a:buNone/>
            </a:pPr>
            <a:r>
              <a:rPr lang="en-US" altLang="en-US" sz="1800" b="1"/>
              <a:t>	};</a:t>
            </a:r>
            <a:r>
              <a:rPr lang="en-US" altLang="en-US" sz="1800"/>
              <a:t> 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B360B415-CA33-4F0A-A410-7B77303A0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3450" y="2057400"/>
            <a:ext cx="2971800" cy="3600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class Rectangle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private: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width;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length;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public: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void set(int w, int l);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area();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};</a:t>
            </a:r>
          </a:p>
        </p:txBody>
      </p:sp>
      <p:grpSp>
        <p:nvGrpSpPr>
          <p:cNvPr id="28688" name="Group 16">
            <a:extLst>
              <a:ext uri="{FF2B5EF4-FFF2-40B4-BE49-F238E27FC236}">
                <a16:creationId xmlns:a16="http://schemas.microsoft.com/office/drawing/2014/main" id="{9C5F5902-8935-4D00-A30B-E9D6EBBD0522}"/>
              </a:ext>
            </a:extLst>
          </p:cNvPr>
          <p:cNvGrpSpPr>
            <a:grpSpLocks/>
          </p:cNvGrpSpPr>
          <p:nvPr/>
        </p:nvGrpSpPr>
        <p:grpSpPr bwMode="auto">
          <a:xfrm>
            <a:off x="3943350" y="3086100"/>
            <a:ext cx="1085850" cy="1085850"/>
            <a:chOff x="2352" y="1872"/>
            <a:chExt cx="912" cy="912"/>
          </a:xfrm>
        </p:grpSpPr>
        <p:sp>
          <p:nvSpPr>
            <p:cNvPr id="64531" name="Line 8">
              <a:extLst>
                <a:ext uri="{FF2B5EF4-FFF2-40B4-BE49-F238E27FC236}">
                  <a16:creationId xmlns:a16="http://schemas.microsoft.com/office/drawing/2014/main" id="{DB22D7D9-F506-4163-B205-522998106E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2" y="1872"/>
              <a:ext cx="912" cy="19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2" name="Line 12">
              <a:extLst>
                <a:ext uri="{FF2B5EF4-FFF2-40B4-BE49-F238E27FC236}">
                  <a16:creationId xmlns:a16="http://schemas.microsoft.com/office/drawing/2014/main" id="{70FBCD0F-EF2D-4B96-A3AC-557315938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064"/>
              <a:ext cx="912" cy="72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87" name="Group 15">
            <a:extLst>
              <a:ext uri="{FF2B5EF4-FFF2-40B4-BE49-F238E27FC236}">
                <a16:creationId xmlns:a16="http://schemas.microsoft.com/office/drawing/2014/main" id="{8CD8DF46-37D4-4751-8300-3D6179F21A4B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829050"/>
            <a:ext cx="1600200" cy="800100"/>
            <a:chOff x="2112" y="2496"/>
            <a:chExt cx="1344" cy="672"/>
          </a:xfrm>
        </p:grpSpPr>
        <p:sp>
          <p:nvSpPr>
            <p:cNvPr id="64529" name="Line 13">
              <a:extLst>
                <a:ext uri="{FF2B5EF4-FFF2-40B4-BE49-F238E27FC236}">
                  <a16:creationId xmlns:a16="http://schemas.microsoft.com/office/drawing/2014/main" id="{B2E9ADC8-337F-4837-AB0F-C93079689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880"/>
              <a:ext cx="1296" cy="288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0" name="Line 14">
              <a:extLst>
                <a:ext uri="{FF2B5EF4-FFF2-40B4-BE49-F238E27FC236}">
                  <a16:creationId xmlns:a16="http://schemas.microsoft.com/office/drawing/2014/main" id="{E5B5645A-F8C9-4127-BE48-C642E2C939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2496"/>
              <a:ext cx="1344" cy="384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695" name="Group 23">
            <a:extLst>
              <a:ext uri="{FF2B5EF4-FFF2-40B4-BE49-F238E27FC236}">
                <a16:creationId xmlns:a16="http://schemas.microsoft.com/office/drawing/2014/main" id="{D83E1676-E315-48ED-A346-C84F90F5FAF7}"/>
              </a:ext>
            </a:extLst>
          </p:cNvPr>
          <p:cNvGrpSpPr>
            <a:grpSpLocks/>
          </p:cNvGrpSpPr>
          <p:nvPr/>
        </p:nvGrpSpPr>
        <p:grpSpPr bwMode="auto">
          <a:xfrm>
            <a:off x="1301750" y="3257550"/>
            <a:ext cx="708025" cy="1371600"/>
            <a:chOff x="133" y="2016"/>
            <a:chExt cx="595" cy="1152"/>
          </a:xfrm>
        </p:grpSpPr>
        <p:sp>
          <p:nvSpPr>
            <p:cNvPr id="64527" name="Text Box 17">
              <a:extLst>
                <a:ext uri="{FF2B5EF4-FFF2-40B4-BE49-F238E27FC236}">
                  <a16:creationId xmlns:a16="http://schemas.microsoft.com/office/drawing/2014/main" id="{1D8D0C6D-523C-4485-92F8-C4525162E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2457"/>
              <a:ext cx="595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Body</a:t>
              </a:r>
            </a:p>
          </p:txBody>
        </p:sp>
        <p:sp>
          <p:nvSpPr>
            <p:cNvPr id="64528" name="AutoShape 18">
              <a:extLst>
                <a:ext uri="{FF2B5EF4-FFF2-40B4-BE49-F238E27FC236}">
                  <a16:creationId xmlns:a16="http://schemas.microsoft.com/office/drawing/2014/main" id="{384D458B-36CF-42A5-8002-66EA41085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" y="2016"/>
              <a:ext cx="48" cy="1152"/>
            </a:xfrm>
            <a:prstGeom prst="leftBrace">
              <a:avLst>
                <a:gd name="adj1" fmla="val 200000"/>
                <a:gd name="adj2" fmla="val 50000"/>
              </a:avLst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FE1031-77AE-4D21-8F2C-53C2E2B095C7}"/>
              </a:ext>
            </a:extLst>
          </p:cNvPr>
          <p:cNvCxnSpPr/>
          <p:nvPr/>
        </p:nvCxnSpPr>
        <p:spPr>
          <a:xfrm>
            <a:off x="898525" y="2614613"/>
            <a:ext cx="666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95FCB4-289C-4B51-9E17-E9060C0C4B62}"/>
              </a:ext>
            </a:extLst>
          </p:cNvPr>
          <p:cNvCxnSpPr/>
          <p:nvPr/>
        </p:nvCxnSpPr>
        <p:spPr>
          <a:xfrm flipV="1">
            <a:off x="2830513" y="1987550"/>
            <a:ext cx="444500" cy="5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3" name="TextBox 5">
            <a:extLst>
              <a:ext uri="{FF2B5EF4-FFF2-40B4-BE49-F238E27FC236}">
                <a16:creationId xmlns:a16="http://schemas.microsoft.com/office/drawing/2014/main" id="{81047D54-CDC2-49E6-B421-8F8AF72FF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2519363"/>
            <a:ext cx="7318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keyword</a:t>
            </a:r>
          </a:p>
        </p:txBody>
      </p:sp>
      <p:sp>
        <p:nvSpPr>
          <p:cNvPr id="64524" name="TextBox 6">
            <a:extLst>
              <a:ext uri="{FF2B5EF4-FFF2-40B4-BE49-F238E27FC236}">
                <a16:creationId xmlns:a16="http://schemas.microsoft.com/office/drawing/2014/main" id="{F34342EC-28B5-4EEE-8161-372CB0AB8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803400"/>
            <a:ext cx="11255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Name of the class</a:t>
            </a:r>
          </a:p>
        </p:txBody>
      </p:sp>
      <p:sp>
        <p:nvSpPr>
          <p:cNvPr id="64525" name="TextBox 7">
            <a:extLst>
              <a:ext uri="{FF2B5EF4-FFF2-40B4-BE49-F238E27FC236}">
                <a16:creationId xmlns:a16="http://schemas.microsoft.com/office/drawing/2014/main" id="{D44CDA02-EC04-4794-9E05-EAF50CCED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525" y="1677988"/>
            <a:ext cx="19319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500" i="1" u="sng">
                <a:solidFill>
                  <a:srgbClr val="FF0000"/>
                </a:solidFill>
              </a:rPr>
              <a:t>Syntax:</a:t>
            </a:r>
          </a:p>
        </p:txBody>
      </p:sp>
      <p:sp>
        <p:nvSpPr>
          <p:cNvPr id="64526" name="TextBox 8">
            <a:extLst>
              <a:ext uri="{FF2B5EF4-FFF2-40B4-BE49-F238E27FC236}">
                <a16:creationId xmlns:a16="http://schemas.microsoft.com/office/drawing/2014/main" id="{B1161532-1A6F-4C6C-8A82-0DF079E05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1677988"/>
            <a:ext cx="1331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i="1" u="sng">
                <a:solidFill>
                  <a:srgbClr val="FF0000"/>
                </a:solidFill>
              </a:rPr>
              <a:t>Example: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3">
            <a:extLst>
              <a:ext uri="{FF2B5EF4-FFF2-40B4-BE49-F238E27FC236}">
                <a16:creationId xmlns:a16="http://schemas.microsoft.com/office/drawing/2014/main" id="{9A8C64E2-8540-4B61-9D65-227CCF3CD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33375"/>
            <a:ext cx="80645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Content Placeholder 3">
            <a:extLst>
              <a:ext uri="{FF2B5EF4-FFF2-40B4-BE49-F238E27FC236}">
                <a16:creationId xmlns:a16="http://schemas.microsoft.com/office/drawing/2014/main" id="{42E2486D-D038-4901-9CCA-3BA070745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246063"/>
            <a:ext cx="7489825" cy="583565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>
            <a:extLst>
              <a:ext uri="{FF2B5EF4-FFF2-40B4-BE49-F238E27FC236}">
                <a16:creationId xmlns:a16="http://schemas.microsoft.com/office/drawing/2014/main" id="{C50F337C-DC5D-47B1-8647-C4B5EF6A9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692150"/>
            <a:ext cx="7704137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>
            <a:extLst>
              <a:ext uri="{FF2B5EF4-FFF2-40B4-BE49-F238E27FC236}">
                <a16:creationId xmlns:a16="http://schemas.microsoft.com/office/drawing/2014/main" id="{4B83B69D-C99E-456F-BFF8-3B38F5AF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Object creation</a:t>
            </a:r>
            <a:endParaRPr lang="en-US" altLang="en-US"/>
          </a:p>
        </p:txBody>
      </p:sp>
      <p:pic>
        <p:nvPicPr>
          <p:cNvPr id="68611" name="Content Placeholder 3">
            <a:extLst>
              <a:ext uri="{FF2B5EF4-FFF2-40B4-BE49-F238E27FC236}">
                <a16:creationId xmlns:a16="http://schemas.microsoft.com/office/drawing/2014/main" id="{BE356FCA-FEF6-4E3A-91D5-DE4B57344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6263" y="1981200"/>
            <a:ext cx="5451475" cy="41148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>
            <a:extLst>
              <a:ext uri="{FF2B5EF4-FFF2-40B4-BE49-F238E27FC236}">
                <a16:creationId xmlns:a16="http://schemas.microsoft.com/office/drawing/2014/main" id="{C6C17589-05F9-4674-A413-8B02A520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 for objects</a:t>
            </a:r>
            <a:endParaRPr lang="en-US" altLang="en-US"/>
          </a:p>
        </p:txBody>
      </p:sp>
      <p:pic>
        <p:nvPicPr>
          <p:cNvPr id="69635" name="Content Placeholder 3">
            <a:extLst>
              <a:ext uri="{FF2B5EF4-FFF2-40B4-BE49-F238E27FC236}">
                <a16:creationId xmlns:a16="http://schemas.microsoft.com/office/drawing/2014/main" id="{80EF1DCC-32AB-4EA6-9EFB-E249F4797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1913" y="1981200"/>
            <a:ext cx="6840537" cy="4114800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ontent Placeholder 2">
            <a:extLst>
              <a:ext uri="{FF2B5EF4-FFF2-40B4-BE49-F238E27FC236}">
                <a16:creationId xmlns:a16="http://schemas.microsoft.com/office/drawing/2014/main" id="{21F40215-F823-4650-8DD4-52059450B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70659" name="Picture 3">
            <a:extLst>
              <a:ext uri="{FF2B5EF4-FFF2-40B4-BE49-F238E27FC236}">
                <a16:creationId xmlns:a16="http://schemas.microsoft.com/office/drawing/2014/main" id="{B9136152-1169-4233-8568-58A91C91D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33475"/>
            <a:ext cx="9210675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3">
            <a:extLst>
              <a:ext uri="{FF2B5EF4-FFF2-40B4-BE49-F238E27FC236}">
                <a16:creationId xmlns:a16="http://schemas.microsoft.com/office/drawing/2014/main" id="{60F10012-E612-4997-9576-D50662B84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871538"/>
            <a:ext cx="9153526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5">
            <a:extLst>
              <a:ext uri="{FF2B5EF4-FFF2-40B4-BE49-F238E27FC236}">
                <a16:creationId xmlns:a16="http://schemas.microsoft.com/office/drawing/2014/main" id="{F249D3E2-7962-4E4E-BD92-3A0F3E664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77C4DD-F773-4390-A530-2A831D3FB8D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68</a:t>
            </a:fld>
            <a:endParaRPr lang="en-US" altLang="en-US" sz="140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47A55B7-AC3D-4E78-B65B-49B0BD87E6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388" y="1439863"/>
            <a:ext cx="7029450" cy="37719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Data members </a:t>
            </a:r>
            <a:r>
              <a:rPr lang="en-US" dirty="0"/>
              <a:t>Can be of any type, built-in or user-defined.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This may be,</a:t>
            </a:r>
          </a:p>
          <a:p>
            <a:pPr>
              <a:lnSpc>
                <a:spcPct val="150000"/>
              </a:lnSpc>
              <a:defRPr/>
            </a:pPr>
            <a:r>
              <a:rPr lang="en-US" i="1" dirty="0"/>
              <a:t>	</a:t>
            </a:r>
            <a:r>
              <a:rPr lang="en-US" dirty="0">
                <a:solidFill>
                  <a:srgbClr val="FF0000"/>
                </a:solidFill>
              </a:rPr>
              <a:t>non-static</a:t>
            </a:r>
            <a:r>
              <a:rPr lang="en-US" dirty="0"/>
              <a:t> data member</a:t>
            </a:r>
          </a:p>
          <a:p>
            <a:pPr marL="342900" lvl="1" indent="0">
              <a:lnSpc>
                <a:spcPct val="150000"/>
              </a:lnSpc>
              <a:buFontTx/>
              <a:buNone/>
              <a:defRPr/>
            </a:pPr>
            <a:r>
              <a:rPr lang="en-US" dirty="0"/>
              <a:t>		Each class object has its own copy</a:t>
            </a:r>
          </a:p>
          <a:p>
            <a:pPr>
              <a:lnSpc>
                <a:spcPct val="150000"/>
              </a:lnSpc>
              <a:defRPr/>
            </a:pPr>
            <a:r>
              <a:rPr lang="en-US" i="1" dirty="0"/>
              <a:t>	</a:t>
            </a:r>
            <a:r>
              <a:rPr lang="en-US" dirty="0">
                <a:solidFill>
                  <a:srgbClr val="FF0000"/>
                </a:solidFill>
              </a:rPr>
              <a:t>static</a:t>
            </a:r>
            <a:r>
              <a:rPr lang="en-US" dirty="0"/>
              <a:t> data member</a:t>
            </a:r>
          </a:p>
          <a:p>
            <a:pPr marL="342900" lvl="1" indent="0">
              <a:lnSpc>
                <a:spcPct val="150000"/>
              </a:lnSpc>
              <a:buFontTx/>
              <a:buNone/>
              <a:defRPr/>
            </a:pPr>
            <a:r>
              <a:rPr lang="en-US" dirty="0"/>
              <a:t>		Acts as a global variable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EC2E9750-BF4E-4FEC-AC04-7D13BEE1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9E0979-E57A-4D70-B673-6788F04EC42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69</a:t>
            </a:fld>
            <a:endParaRPr lang="en-US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C2FB-AB30-4244-841E-351CB39964EF}"/>
              </a:ext>
            </a:extLst>
          </p:cNvPr>
          <p:cNvSpPr txBox="1"/>
          <p:nvPr/>
        </p:nvSpPr>
        <p:spPr>
          <a:xfrm>
            <a:off x="777875" y="1233488"/>
            <a:ext cx="6000750" cy="473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F0000"/>
                </a:solidFill>
              </a:rPr>
              <a:t>Static</a:t>
            </a:r>
            <a:r>
              <a:rPr lang="en-US" sz="1500" dirty="0"/>
              <a:t> data member is declared using the static keyword.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/>
              <a:t>There is only one copy of the static data member in the class. All the objects share the static data member.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/>
              <a:t>The static data member is always initialized to zero when the first class object is created.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>
              <a:lnSpc>
                <a:spcPct val="150000"/>
              </a:lnSpc>
              <a:defRPr/>
            </a:pPr>
            <a:r>
              <a:rPr lang="en-US" sz="1500" i="1" dirty="0">
                <a:solidFill>
                  <a:srgbClr val="FF0000"/>
                </a:solidFill>
              </a:rPr>
              <a:t>Syntax:</a:t>
            </a:r>
          </a:p>
          <a:p>
            <a:pPr>
              <a:lnSpc>
                <a:spcPct val="150000"/>
              </a:lnSpc>
              <a:defRPr/>
            </a:pPr>
            <a:r>
              <a:rPr lang="en-US" sz="1500" i="1" dirty="0">
                <a:solidFill>
                  <a:srgbClr val="FF0000"/>
                </a:solidFill>
              </a:rPr>
              <a:t>  </a:t>
            </a:r>
            <a:r>
              <a:rPr lang="en-US" sz="1500" i="1" dirty="0">
                <a:solidFill>
                  <a:srgbClr val="00B050"/>
                </a:solidFill>
              </a:rPr>
              <a:t>static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 err="1">
                <a:solidFill>
                  <a:srgbClr val="FF0000"/>
                </a:solidFill>
              </a:rPr>
              <a:t>data_type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 err="1">
                <a:solidFill>
                  <a:schemeClr val="accent5">
                    <a:lumMod val="75000"/>
                  </a:schemeClr>
                </a:solidFill>
              </a:rPr>
              <a:t>datamember_name</a:t>
            </a:r>
            <a:r>
              <a:rPr lang="en-US" sz="1500" i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/>
              <a:t>Here 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>
                <a:solidFill>
                  <a:srgbClr val="00B050"/>
                </a:solidFill>
              </a:rPr>
              <a:t>static</a:t>
            </a:r>
            <a:r>
              <a:rPr lang="en-US" sz="1500" dirty="0"/>
              <a:t> is the keyword.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</a:rPr>
              <a:t>data_type</a:t>
            </a:r>
            <a:r>
              <a:rPr lang="en-US" sz="1500" dirty="0"/>
              <a:t> – </a:t>
            </a:r>
            <a:r>
              <a:rPr lang="en-US" sz="1500" dirty="0" err="1"/>
              <a:t>int</a:t>
            </a:r>
            <a:r>
              <a:rPr lang="en-US" sz="1500" dirty="0"/>
              <a:t> , float etc…</a:t>
            </a:r>
          </a:p>
          <a:p>
            <a:pPr>
              <a:lnSpc>
                <a:spcPct val="150000"/>
              </a:lnSpc>
              <a:defRPr/>
            </a:pPr>
            <a:r>
              <a:rPr lang="en-US" sz="1500" i="1" dirty="0" err="1">
                <a:solidFill>
                  <a:schemeClr val="accent5">
                    <a:lumMod val="75000"/>
                  </a:schemeClr>
                </a:solidFill>
              </a:rPr>
              <a:t>datamember_name</a:t>
            </a:r>
            <a:r>
              <a:rPr lang="en-US" sz="1500" i="1" dirty="0">
                <a:solidFill>
                  <a:schemeClr val="accent5">
                    <a:lumMod val="75000"/>
                  </a:schemeClr>
                </a:solidFill>
              </a:rPr>
              <a:t> – user defined</a:t>
            </a:r>
            <a:endParaRPr lang="en-US" sz="1500" dirty="0"/>
          </a:p>
          <a:p>
            <a:pPr>
              <a:lnSpc>
                <a:spcPct val="150000"/>
              </a:lnSpc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5A7AF00-613B-4605-B4DB-A74035DF4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EBE9E271-3E3C-4651-B323-30E709D37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0244" name="Picture 3">
            <a:extLst>
              <a:ext uri="{FF2B5EF4-FFF2-40B4-BE49-F238E27FC236}">
                <a16:creationId xmlns:a16="http://schemas.microsoft.com/office/drawing/2014/main" id="{E4D6CB9E-1EAA-4871-8896-DA172FE73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638175"/>
            <a:ext cx="873442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77A9E290-BE23-4B54-8E5B-A08CEF8F6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943100"/>
            <a:ext cx="2971800" cy="3829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class Rectangle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private: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width;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length;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</a:t>
            </a:r>
            <a:r>
              <a:rPr lang="en-US" altLang="en-US" sz="2100">
                <a:solidFill>
                  <a:srgbClr val="800000"/>
                </a:solidFill>
                <a:latin typeface="Arial" panose="020B0604020202020204" pitchFamily="34" charset="0"/>
              </a:rPr>
              <a:t>static int count;</a:t>
            </a:r>
            <a:endParaRPr lang="en-US" altLang="en-US" sz="2100">
              <a:latin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public: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void set(int w, int l);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area();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5D2ED24-B6EF-48F5-AA73-9D08C217DF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750" y="1120775"/>
            <a:ext cx="6172200" cy="4794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000" dirty="0">
                <a:solidFill>
                  <a:srgbClr val="FF0000"/>
                </a:solidFill>
              </a:rPr>
              <a:t>Static Data Member </a:t>
            </a: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FAE2F894-4514-4BE3-A52F-B74880AED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885950"/>
            <a:ext cx="1600200" cy="857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r1;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r3;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4757" name="AutoShape 9">
            <a:extLst>
              <a:ext uri="{FF2B5EF4-FFF2-40B4-BE49-F238E27FC236}">
                <a16:creationId xmlns:a16="http://schemas.microsoft.com/office/drawing/2014/main" id="{17D798A7-104B-4292-A7FE-040554B4E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4000500"/>
            <a:ext cx="228600" cy="17145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E3137DE7-DC94-4441-947A-75CF70107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43434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A97F7E7E-7FBB-401C-8264-AAA4FEB7D8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43434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B3F89E16-B3CE-4793-A750-AFD754D0E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50292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9B34A613-9216-4699-B99F-8235E00CF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05765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r1</a:t>
            </a: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C2042231-7F8D-4815-B605-EC3C2B2E8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25780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r3</a:t>
            </a:r>
          </a:p>
        </p:txBody>
      </p:sp>
      <p:sp>
        <p:nvSpPr>
          <p:cNvPr id="32785" name="Text Box 17">
            <a:extLst>
              <a:ext uri="{FF2B5EF4-FFF2-40B4-BE49-F238E27FC236}">
                <a16:creationId xmlns:a16="http://schemas.microsoft.com/office/drawing/2014/main" id="{B9FCD7E1-30E9-49BD-A68C-62E22D00A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411480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r2</a:t>
            </a:r>
          </a:p>
        </p:txBody>
      </p:sp>
      <p:sp>
        <p:nvSpPr>
          <p:cNvPr id="32786" name="Rectangle 18">
            <a:extLst>
              <a:ext uri="{FF2B5EF4-FFF2-40B4-BE49-F238E27FC236}">
                <a16:creationId xmlns:a16="http://schemas.microsoft.com/office/drawing/2014/main" id="{DBDE08D2-3210-4F47-8252-F145E3136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371850"/>
            <a:ext cx="10287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animBg="1"/>
      <p:bldP spid="32780" grpId="0" animBg="1"/>
      <p:bldP spid="32781" grpId="0" animBg="1"/>
      <p:bldP spid="32782" grpId="0"/>
      <p:bldP spid="32784" grpId="0"/>
      <p:bldP spid="32785" grpId="0"/>
      <p:bldP spid="3278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>
            <a:extLst>
              <a:ext uri="{FF2B5EF4-FFF2-40B4-BE49-F238E27FC236}">
                <a16:creationId xmlns:a16="http://schemas.microsoft.com/office/drawing/2014/main" id="{C5489359-61FE-479E-A3BA-EC00D91E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EFADD8-6441-4C51-BA32-F2048747FA1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71</a:t>
            </a:fld>
            <a:endParaRPr lang="en-US" altLang="en-US" sz="140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12CBFE8-5349-4862-9736-856C92C5F2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0388" y="1439863"/>
            <a:ext cx="7029450" cy="37719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Data members </a:t>
            </a:r>
            <a:r>
              <a:rPr lang="en-US" dirty="0"/>
              <a:t>Can be of any type, built-in or user-defined.</a:t>
            </a:r>
          </a:p>
          <a:p>
            <a:pPr marL="0" indent="0">
              <a:buFontTx/>
              <a:buNone/>
              <a:defRPr/>
            </a:pPr>
            <a:r>
              <a:rPr lang="en-US" dirty="0"/>
              <a:t>This may be,</a:t>
            </a:r>
          </a:p>
          <a:p>
            <a:pPr>
              <a:lnSpc>
                <a:spcPct val="150000"/>
              </a:lnSpc>
              <a:defRPr/>
            </a:pPr>
            <a:r>
              <a:rPr lang="en-US" i="1" dirty="0"/>
              <a:t>	</a:t>
            </a:r>
            <a:r>
              <a:rPr lang="en-US" dirty="0">
                <a:solidFill>
                  <a:srgbClr val="FF0000"/>
                </a:solidFill>
              </a:rPr>
              <a:t>non-static</a:t>
            </a:r>
            <a:r>
              <a:rPr lang="en-US" dirty="0"/>
              <a:t> data member</a:t>
            </a:r>
          </a:p>
          <a:p>
            <a:pPr marL="342900" lvl="1" indent="0">
              <a:lnSpc>
                <a:spcPct val="150000"/>
              </a:lnSpc>
              <a:buFontTx/>
              <a:buNone/>
              <a:defRPr/>
            </a:pPr>
            <a:r>
              <a:rPr lang="en-US" dirty="0"/>
              <a:t>		Each class object has its own copy</a:t>
            </a:r>
          </a:p>
          <a:p>
            <a:pPr>
              <a:lnSpc>
                <a:spcPct val="150000"/>
              </a:lnSpc>
              <a:defRPr/>
            </a:pPr>
            <a:r>
              <a:rPr lang="en-US" i="1" dirty="0"/>
              <a:t>	</a:t>
            </a:r>
            <a:r>
              <a:rPr lang="en-US" dirty="0">
                <a:solidFill>
                  <a:srgbClr val="FF0000"/>
                </a:solidFill>
              </a:rPr>
              <a:t>static</a:t>
            </a:r>
            <a:r>
              <a:rPr lang="en-US" dirty="0"/>
              <a:t> data member</a:t>
            </a:r>
          </a:p>
          <a:p>
            <a:pPr marL="342900" lvl="1" indent="0">
              <a:lnSpc>
                <a:spcPct val="150000"/>
              </a:lnSpc>
              <a:buFontTx/>
              <a:buNone/>
              <a:defRPr/>
            </a:pPr>
            <a:r>
              <a:rPr lang="en-US" dirty="0"/>
              <a:t>		Acts as a global variable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>
            <a:extLst>
              <a:ext uri="{FF2B5EF4-FFF2-40B4-BE49-F238E27FC236}">
                <a16:creationId xmlns:a16="http://schemas.microsoft.com/office/drawing/2014/main" id="{BB48682B-A2EF-46C1-8397-C2C1BEF1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22FF4B-75D5-436A-AAE7-E403F7A96BF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72</a:t>
            </a:fld>
            <a:endParaRPr lang="en-US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1539C-12DD-40F3-A8E8-DD8077482F59}"/>
              </a:ext>
            </a:extLst>
          </p:cNvPr>
          <p:cNvSpPr txBox="1"/>
          <p:nvPr/>
        </p:nvSpPr>
        <p:spPr>
          <a:xfrm>
            <a:off x="777875" y="1233488"/>
            <a:ext cx="6000750" cy="473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rgbClr val="FF0000"/>
                </a:solidFill>
              </a:rPr>
              <a:t>Static</a:t>
            </a:r>
            <a:r>
              <a:rPr lang="en-US" sz="1500" dirty="0"/>
              <a:t> data member is declared using the static keyword.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/>
              <a:t>There is only one copy of the static data member in the class. All the objects share the static data member. 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500" dirty="0"/>
              <a:t>The static data member is always initialized to zero when the first class object is created.</a:t>
            </a:r>
          </a:p>
          <a:p>
            <a:pPr marL="214313" indent="-214313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>
              <a:lnSpc>
                <a:spcPct val="150000"/>
              </a:lnSpc>
              <a:defRPr/>
            </a:pPr>
            <a:r>
              <a:rPr lang="en-US" sz="1500" i="1" dirty="0">
                <a:solidFill>
                  <a:srgbClr val="FF0000"/>
                </a:solidFill>
              </a:rPr>
              <a:t>Syntax:</a:t>
            </a:r>
          </a:p>
          <a:p>
            <a:pPr>
              <a:lnSpc>
                <a:spcPct val="150000"/>
              </a:lnSpc>
              <a:defRPr/>
            </a:pPr>
            <a:r>
              <a:rPr lang="en-US" sz="1500" i="1" dirty="0">
                <a:solidFill>
                  <a:srgbClr val="FF0000"/>
                </a:solidFill>
              </a:rPr>
              <a:t>  </a:t>
            </a:r>
            <a:r>
              <a:rPr lang="en-US" sz="1500" i="1" dirty="0">
                <a:solidFill>
                  <a:srgbClr val="00B050"/>
                </a:solidFill>
              </a:rPr>
              <a:t>static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 err="1">
                <a:solidFill>
                  <a:srgbClr val="FF0000"/>
                </a:solidFill>
              </a:rPr>
              <a:t>data_type</a:t>
            </a:r>
            <a:r>
              <a:rPr lang="en-US" sz="1500" i="1" dirty="0">
                <a:solidFill>
                  <a:srgbClr val="FF0000"/>
                </a:solidFill>
              </a:rPr>
              <a:t> </a:t>
            </a:r>
            <a:r>
              <a:rPr lang="en-US" sz="1500" i="1" dirty="0" err="1">
                <a:solidFill>
                  <a:schemeClr val="accent5">
                    <a:lumMod val="75000"/>
                  </a:schemeClr>
                </a:solidFill>
              </a:rPr>
              <a:t>datamember_name</a:t>
            </a:r>
            <a:r>
              <a:rPr lang="en-US" sz="1500" i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/>
              <a:t>Here 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>
                <a:solidFill>
                  <a:srgbClr val="00B050"/>
                </a:solidFill>
              </a:rPr>
              <a:t>static</a:t>
            </a:r>
            <a:r>
              <a:rPr lang="en-US" sz="1500" dirty="0"/>
              <a:t> is the keyword.</a:t>
            </a:r>
          </a:p>
          <a:p>
            <a:pPr>
              <a:lnSpc>
                <a:spcPct val="15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</a:rPr>
              <a:t>data_type</a:t>
            </a:r>
            <a:r>
              <a:rPr lang="en-US" sz="1500" dirty="0"/>
              <a:t> – </a:t>
            </a:r>
            <a:r>
              <a:rPr lang="en-US" sz="1500" dirty="0" err="1"/>
              <a:t>int</a:t>
            </a:r>
            <a:r>
              <a:rPr lang="en-US" sz="1500" dirty="0"/>
              <a:t> , float etc…</a:t>
            </a:r>
          </a:p>
          <a:p>
            <a:pPr>
              <a:lnSpc>
                <a:spcPct val="150000"/>
              </a:lnSpc>
              <a:defRPr/>
            </a:pPr>
            <a:r>
              <a:rPr lang="en-US" sz="1500" i="1" dirty="0" err="1">
                <a:solidFill>
                  <a:schemeClr val="accent5">
                    <a:lumMod val="75000"/>
                  </a:schemeClr>
                </a:solidFill>
              </a:rPr>
              <a:t>datamember_name</a:t>
            </a:r>
            <a:r>
              <a:rPr lang="en-US" sz="1500" i="1" dirty="0">
                <a:solidFill>
                  <a:schemeClr val="accent5">
                    <a:lumMod val="75000"/>
                  </a:schemeClr>
                </a:solidFill>
              </a:rPr>
              <a:t> – user defined</a:t>
            </a:r>
            <a:endParaRPr lang="en-US" sz="1500" dirty="0"/>
          </a:p>
          <a:p>
            <a:pPr>
              <a:lnSpc>
                <a:spcPct val="150000"/>
              </a:lnSpc>
              <a:defRPr/>
            </a:pPr>
            <a:endParaRPr lang="en-US" sz="18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2A6F8972-2827-4111-B2D1-F0A895DB9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943100"/>
            <a:ext cx="2971800" cy="3829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class Rectangle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private: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width;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length;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</a:t>
            </a:r>
            <a:r>
              <a:rPr lang="en-US" altLang="en-US" sz="2100">
                <a:solidFill>
                  <a:srgbClr val="800000"/>
                </a:solidFill>
                <a:latin typeface="Arial" panose="020B0604020202020204" pitchFamily="34" charset="0"/>
              </a:rPr>
              <a:t>static int count;</a:t>
            </a:r>
            <a:endParaRPr lang="en-US" altLang="en-US" sz="2100">
              <a:latin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public: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void set(int w, int l);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   int area();</a:t>
            </a:r>
          </a:p>
          <a:p>
            <a:pPr>
              <a:buFontTx/>
              <a:buNone/>
            </a:pPr>
            <a:r>
              <a:rPr lang="en-US" altLang="en-US" sz="2100">
                <a:latin typeface="Arial" panose="020B0604020202020204" pitchFamily="34" charset="0"/>
              </a:rPr>
              <a:t>	}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1AB1B4E6-CAEA-41E0-8254-1D2D4DCE7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8750" y="1120775"/>
            <a:ext cx="6172200" cy="4794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000" dirty="0">
                <a:solidFill>
                  <a:srgbClr val="FF0000"/>
                </a:solidFill>
              </a:rPr>
              <a:t>Static Data Member </a:t>
            </a:r>
          </a:p>
        </p:txBody>
      </p:sp>
      <p:sp>
        <p:nvSpPr>
          <p:cNvPr id="78852" name="Rectangle 4">
            <a:extLst>
              <a:ext uri="{FF2B5EF4-FFF2-40B4-BE49-F238E27FC236}">
                <a16:creationId xmlns:a16="http://schemas.microsoft.com/office/drawing/2014/main" id="{EDDCC425-7222-4135-8B25-3AC8B29F7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885950"/>
            <a:ext cx="1600200" cy="857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r1;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r2;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Rectangle  r3;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78853" name="AutoShape 9">
            <a:extLst>
              <a:ext uri="{FF2B5EF4-FFF2-40B4-BE49-F238E27FC236}">
                <a16:creationId xmlns:a16="http://schemas.microsoft.com/office/drawing/2014/main" id="{E6BFBC2B-F82D-4A9E-BD60-FF6784E9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4000500"/>
            <a:ext cx="228600" cy="171450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488DC076-29D0-4216-9116-CA037938D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43434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91483638-B27F-4473-9EA1-C6B45D19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700" y="43434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F37D8BE7-1983-4906-A434-08EC0FA7B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300" y="5029200"/>
            <a:ext cx="1028700" cy="5715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width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length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15289AC9-FE5C-4458-BA10-0BFA6502C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05765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r1</a:t>
            </a: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1F6951F2-EB33-447D-AAD9-F2E013D79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25780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r3</a:t>
            </a:r>
          </a:p>
        </p:txBody>
      </p:sp>
      <p:sp>
        <p:nvSpPr>
          <p:cNvPr id="32785" name="Text Box 17">
            <a:extLst>
              <a:ext uri="{FF2B5EF4-FFF2-40B4-BE49-F238E27FC236}">
                <a16:creationId xmlns:a16="http://schemas.microsoft.com/office/drawing/2014/main" id="{AF642326-30B4-4F0A-BA53-365862B63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0850" y="4114800"/>
            <a:ext cx="4032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/>
              <a:t>r2</a:t>
            </a:r>
          </a:p>
        </p:txBody>
      </p:sp>
      <p:sp>
        <p:nvSpPr>
          <p:cNvPr id="32786" name="Rectangle 18">
            <a:extLst>
              <a:ext uri="{FF2B5EF4-FFF2-40B4-BE49-F238E27FC236}">
                <a16:creationId xmlns:a16="http://schemas.microsoft.com/office/drawing/2014/main" id="{D2DEE78D-7528-430D-98DC-6A44443B2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371850"/>
            <a:ext cx="10287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/>
              <a:t>count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animBg="1"/>
      <p:bldP spid="32780" grpId="0" animBg="1"/>
      <p:bldP spid="32781" grpId="0" animBg="1"/>
      <p:bldP spid="32782" grpId="0"/>
      <p:bldP spid="32784" grpId="0"/>
      <p:bldP spid="32785" grpId="0"/>
      <p:bldP spid="3278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2">
            <a:extLst>
              <a:ext uri="{FF2B5EF4-FFF2-40B4-BE49-F238E27FC236}">
                <a16:creationId xmlns:a16="http://schemas.microsoft.com/office/drawing/2014/main" id="{6F61FEC4-B244-4B55-BE1D-084D0650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 program for static</a:t>
            </a:r>
            <a:endParaRPr lang="en-US" altLang="en-US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E23E593-49E7-4422-B1DF-7C010FA1B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884363"/>
            <a:ext cx="1931988" cy="4308475"/>
          </a:xfrm>
        </p:spPr>
        <p:txBody>
          <a:bodyPr wrap="none" lIns="0" tIns="0" rIns="0" bIns="0" anchor="ctr">
            <a:spAutoFit/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onaco"/>
              </a:rPr>
              <a:t>#include &lt;iostream&gt;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</a:rPr>
              <a:t> 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onaco"/>
              </a:rPr>
              <a:t>using namespace std;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void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Test(){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FFFFFF"/>
                </a:solidFill>
              </a:rPr>
              <a:t> 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static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x = </a:t>
            </a:r>
            <a:r>
              <a:rPr lang="en-US" altLang="en-US" sz="1400">
                <a:solidFill>
                  <a:srgbClr val="009900"/>
                </a:solidFill>
                <a:latin typeface="Monaco"/>
              </a:rPr>
              <a:t>1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x = ++x;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FFFFFF"/>
                </a:solidFill>
              </a:rPr>
              <a:t> 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y = </a:t>
            </a:r>
            <a:r>
              <a:rPr lang="en-US" altLang="en-US" sz="1400">
                <a:solidFill>
                  <a:srgbClr val="009900"/>
                </a:solidFill>
                <a:latin typeface="Monaco"/>
              </a:rPr>
              <a:t>1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y = ++y;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cout&lt;&lt;</a:t>
            </a:r>
            <a:r>
              <a:rPr lang="en-US" altLang="en-US" sz="1400">
                <a:solidFill>
                  <a:srgbClr val="0000FF"/>
                </a:solidFill>
                <a:latin typeface="Monaco"/>
              </a:rPr>
              <a:t>"x = "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&lt;&lt;x&lt;&lt;</a:t>
            </a:r>
            <a:r>
              <a:rPr lang="en-US" altLang="en-US" sz="1400">
                <a:solidFill>
                  <a:srgbClr val="0000FF"/>
                </a:solidFill>
                <a:latin typeface="Monaco"/>
              </a:rPr>
              <a:t>"n"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cout&lt;&lt;</a:t>
            </a:r>
            <a:r>
              <a:rPr lang="en-US" altLang="en-US" sz="1400">
                <a:solidFill>
                  <a:srgbClr val="0000FF"/>
                </a:solidFill>
                <a:latin typeface="Monaco"/>
              </a:rPr>
              <a:t>"y = "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&lt;&lt;y&lt;&lt;</a:t>
            </a:r>
            <a:r>
              <a:rPr lang="en-US" altLang="en-US" sz="1400">
                <a:solidFill>
                  <a:srgbClr val="0000FF"/>
                </a:solidFill>
                <a:latin typeface="Monaco"/>
              </a:rPr>
              <a:t>"n"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onaco"/>
              </a:rPr>
              <a:t>}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main()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onaco"/>
              </a:rPr>
              <a:t>{</a:t>
            </a:r>
            <a:r>
              <a:rPr lang="en-US" altLang="en-US" sz="1400">
                <a:solidFill>
                  <a:srgbClr val="000000"/>
                </a:solidFill>
              </a:rPr>
              <a:t>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 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Test();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Test();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    </a:t>
            </a:r>
            <a:r>
              <a:rPr lang="en-US" altLang="en-US" sz="1400">
                <a:solidFill>
                  <a:srgbClr val="FFFFFF"/>
                </a:solidFill>
              </a:rPr>
              <a:t> 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E83E8C"/>
                </a:solidFill>
              </a:rPr>
              <a:t>    </a:t>
            </a:r>
            <a:r>
              <a:rPr lang="en-US" altLang="en-US" sz="1400" b="1">
                <a:solidFill>
                  <a:srgbClr val="006699"/>
                </a:solidFill>
                <a:latin typeface="Monaco"/>
              </a:rPr>
              <a:t>return</a:t>
            </a:r>
            <a:r>
              <a:rPr lang="en-US" altLang="en-US" sz="14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400">
                <a:solidFill>
                  <a:srgbClr val="009900"/>
                </a:solidFill>
                <a:latin typeface="Monaco"/>
              </a:rPr>
              <a:t>0</a:t>
            </a:r>
            <a:r>
              <a:rPr lang="en-US" altLang="en-US" sz="1400">
                <a:solidFill>
                  <a:srgbClr val="000000"/>
                </a:solidFill>
                <a:latin typeface="Monaco"/>
              </a:rPr>
              <a:t>;</a:t>
            </a:r>
            <a:endParaRPr lang="en-US" altLang="en-US" sz="14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  <a:latin typeface="Monaco"/>
              </a:rPr>
              <a:t>}</a:t>
            </a:r>
            <a:endParaRPr lang="en-US" altLang="en-US"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C84719ED-DF51-40EA-A62A-DA2769D64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2400" b="1"/>
              <a:t>Static Member Functions in C++</a:t>
            </a:r>
            <a:br>
              <a:rPr lang="en-IN" altLang="en-US" sz="2400"/>
            </a:br>
            <a:endParaRPr lang="en-US" altLang="en-US" sz="2400"/>
          </a:p>
        </p:txBody>
      </p:sp>
      <p:sp>
        <p:nvSpPr>
          <p:cNvPr id="81923" name="Content Placeholder 2">
            <a:extLst>
              <a:ext uri="{FF2B5EF4-FFF2-40B4-BE49-F238E27FC236}">
                <a16:creationId xmlns:a16="http://schemas.microsoft.com/office/drawing/2014/main" id="{271C5465-A2B2-4BA1-A352-3D75D8AD3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b="1"/>
              <a:t>Properties of static member functions:</a:t>
            </a:r>
            <a:endParaRPr lang="en-IN" altLang="en-US"/>
          </a:p>
          <a:p>
            <a:r>
              <a:rPr lang="en-IN" altLang="en-US"/>
              <a:t>A static function can only access other static variables or functions present in the same class</a:t>
            </a:r>
          </a:p>
          <a:p>
            <a:r>
              <a:rPr lang="en-IN" altLang="en-US"/>
              <a:t>Static member functions are called using the class name. Syntax- class_name::function_name( 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4">
            <a:extLst>
              <a:ext uri="{FF2B5EF4-FFF2-40B4-BE49-F238E27FC236}">
                <a16:creationId xmlns:a16="http://schemas.microsoft.com/office/drawing/2014/main" id="{D43CEBD3-057D-4685-829A-D3B2BDA7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 for static member</a:t>
            </a:r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5F09E789-CFA4-4E2C-BD06-07B80A2BB9A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685800" y="1430338"/>
            <a:ext cx="3810000" cy="5216525"/>
          </a:xfrm>
        </p:spPr>
        <p:txBody>
          <a:bodyPr lIns="0" tIns="0" rIns="0" bIns="0" anchor="ctr">
            <a:spAutoFit/>
          </a:bodyPr>
          <a:lstStyle/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400">
                <a:solidFill>
                  <a:srgbClr val="000000"/>
                </a:solidFill>
                <a:latin typeface="Monaco"/>
              </a:rPr>
              <a:t>#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include &lt;iostream&gt;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onaco"/>
              </a:rPr>
              <a:t>using namespace std;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class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Example{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static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Number;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n;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public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: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void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set_n(){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n = ++Number;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}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void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show_n(){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cout&lt;&lt;</a:t>
            </a:r>
            <a:r>
              <a:rPr lang="en-US" altLang="en-US" sz="1100">
                <a:solidFill>
                  <a:srgbClr val="0000FF"/>
                </a:solidFill>
                <a:latin typeface="Monaco"/>
              </a:rPr>
              <a:t>"value of n = "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&lt;&lt;n&lt;&lt;endl;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}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static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void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show_Number(){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cout&lt;&lt;</a:t>
            </a:r>
            <a:r>
              <a:rPr lang="en-US" altLang="en-US" sz="1100">
                <a:solidFill>
                  <a:srgbClr val="0000FF"/>
                </a:solidFill>
                <a:latin typeface="Monaco"/>
              </a:rPr>
              <a:t>"value of Number = "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&lt;&lt;Number&lt;&lt;endl;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}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E83E8C"/>
                </a:solidFill>
              </a:rPr>
              <a:t>    </a:t>
            </a: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  <a:latin typeface="Monaco"/>
              </a:rPr>
              <a:t>};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FFFFFF"/>
                </a:solidFill>
              </a:rPr>
              <a:t> 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100" b="1">
                <a:solidFill>
                  <a:srgbClr val="006699"/>
                </a:solidFill>
                <a:latin typeface="Monaco"/>
              </a:rPr>
              <a:t>int</a:t>
            </a:r>
            <a:r>
              <a:rPr lang="en-US" altLang="en-US" sz="1100">
                <a:solidFill>
                  <a:srgbClr val="FFFFFF"/>
                </a:solidFill>
                <a:latin typeface="Monaco"/>
              </a:rPr>
              <a:t> </a:t>
            </a:r>
            <a:r>
              <a:rPr lang="en-US" altLang="en-US" sz="1100">
                <a:solidFill>
                  <a:srgbClr val="000000"/>
                </a:solidFill>
                <a:latin typeface="Monaco"/>
              </a:rPr>
              <a:t>Example:: Number;</a:t>
            </a:r>
            <a:endParaRPr lang="en-US" altLang="en-US" sz="1100"/>
          </a:p>
          <a:p>
            <a:pPr marL="0" indent="0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FFFFFF"/>
                </a:solidFill>
              </a:rPr>
              <a:t> </a:t>
            </a:r>
            <a:endParaRPr lang="en-US" altLang="en-US" sz="1000"/>
          </a:p>
          <a:p>
            <a:pPr marL="0" indent="0">
              <a:spcBef>
                <a:spcPct val="0"/>
              </a:spcBef>
              <a:buFontTx/>
              <a:buNone/>
            </a:pPr>
            <a:endParaRPr lang="en-US" altLang="en-US" sz="1000" b="1">
              <a:solidFill>
                <a:srgbClr val="006699"/>
              </a:solidFill>
              <a:latin typeface="Monaco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D813B7-6A94-455E-9310-1AD19CD2B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3810000" cy="4683125"/>
          </a:xfrm>
        </p:spPr>
        <p:txBody>
          <a:bodyPr/>
          <a:lstStyle/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b="1" dirty="0" err="1">
                <a:solidFill>
                  <a:srgbClr val="006699"/>
                </a:solidFill>
                <a:latin typeface="Monaco"/>
              </a:rPr>
              <a:t>Int</a:t>
            </a:r>
            <a:r>
              <a:rPr lang="en-US" sz="1200" dirty="0">
                <a:solidFill>
                  <a:srgbClr val="FFFFFF"/>
                </a:solidFill>
                <a:latin typeface="Monaco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main()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Monaco"/>
              </a:rPr>
              <a:t>{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 example1, example2;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FFFFFF"/>
                </a:solidFill>
              </a:rPr>
              <a:t> 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example1.set_n();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example2.set_n();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FFFFFF"/>
                </a:solidFill>
              </a:rPr>
              <a:t> 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example1.show_n();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example2.show_n();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FFFFFF"/>
                </a:solidFill>
              </a:rPr>
              <a:t> 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Example::</a:t>
            </a:r>
            <a:r>
              <a:rPr lang="en-US" sz="1200" dirty="0" err="1">
                <a:solidFill>
                  <a:srgbClr val="000000"/>
                </a:solidFill>
                <a:latin typeface="Monaco"/>
              </a:rPr>
              <a:t>show_Number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();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dirty="0">
                <a:solidFill>
                  <a:srgbClr val="FFFFFF"/>
                </a:solidFill>
              </a:rPr>
              <a:t> 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E83E8C"/>
                </a:solidFill>
              </a:rPr>
              <a:t>    </a:t>
            </a:r>
            <a:r>
              <a:rPr lang="en-US" sz="1200" b="1" dirty="0">
                <a:solidFill>
                  <a:srgbClr val="006699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FFFFFF"/>
                </a:solidFill>
                <a:latin typeface="Monaco"/>
              </a:rPr>
              <a:t> </a:t>
            </a:r>
            <a:r>
              <a:rPr lang="en-US" sz="1200" dirty="0">
                <a:solidFill>
                  <a:srgbClr val="009900"/>
                </a:solidFill>
                <a:latin typeface="Monaco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Monaco"/>
              </a:rPr>
              <a:t>;</a:t>
            </a:r>
            <a:endParaRPr lang="en-US" sz="1200" dirty="0"/>
          </a:p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sz="1200" dirty="0">
                <a:solidFill>
                  <a:srgbClr val="000000"/>
                </a:solidFill>
                <a:latin typeface="Monaco"/>
              </a:rPr>
              <a:t>}</a:t>
            </a:r>
            <a:endParaRPr lang="en-US" sz="1200" dirty="0"/>
          </a:p>
          <a:p>
            <a:pPr>
              <a:defRPr/>
            </a:pPr>
            <a:endParaRPr lang="en-US" sz="12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6">
            <a:extLst>
              <a:ext uri="{FF2B5EF4-FFF2-40B4-BE49-F238E27FC236}">
                <a16:creationId xmlns:a16="http://schemas.microsoft.com/office/drawing/2014/main" id="{98252298-DB62-4483-A8DC-458D931B6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/>
              <a:t>Use case diagram</a:t>
            </a:r>
            <a:br>
              <a:rPr lang="en-IN" altLang="en-US"/>
            </a:br>
            <a:endParaRPr lang="en-US" altLang="en-US"/>
          </a:p>
        </p:txBody>
      </p:sp>
      <p:sp>
        <p:nvSpPr>
          <p:cNvPr id="83971" name="Subtitle 7">
            <a:extLst>
              <a:ext uri="{FF2B5EF4-FFF2-40B4-BE49-F238E27FC236}">
                <a16:creationId xmlns:a16="http://schemas.microsoft.com/office/drawing/2014/main" id="{C33FB60C-2EC1-484E-82E8-2DA354241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A329E0BA-5CB0-4004-9980-FE7E463E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Definition:</a:t>
            </a:r>
            <a:endParaRPr lang="en-US" altLang="en-US"/>
          </a:p>
        </p:txBody>
      </p:sp>
      <p:sp>
        <p:nvSpPr>
          <p:cNvPr id="84995" name="Content Placeholder 2">
            <a:extLst>
              <a:ext uri="{FF2B5EF4-FFF2-40B4-BE49-F238E27FC236}">
                <a16:creationId xmlns:a16="http://schemas.microsoft.com/office/drawing/2014/main" id="{5CFC1313-EBB7-4B63-8C76-217CCD4CE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/>
              <a:t>A diagram that shows a set of use cases and actors and their relationships. Use cases represent system functionality, the requirements of the system from the user’s perspective. </a:t>
            </a:r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>
            <a:extLst>
              <a:ext uri="{FF2B5EF4-FFF2-40B4-BE49-F238E27FC236}">
                <a16:creationId xmlns:a16="http://schemas.microsoft.com/office/drawing/2014/main" id="{FE8BC74F-8A2D-47D6-87C3-CBF828A1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Notations</a:t>
            </a:r>
          </a:p>
        </p:txBody>
      </p:sp>
      <p:sp>
        <p:nvSpPr>
          <p:cNvPr id="86019" name="Content Placeholder 2">
            <a:extLst>
              <a:ext uri="{FF2B5EF4-FFF2-40B4-BE49-F238E27FC236}">
                <a16:creationId xmlns:a16="http://schemas.microsoft.com/office/drawing/2014/main" id="{E8F266DD-D7B6-4B40-999B-595AAC14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use case </a:t>
            </a:r>
          </a:p>
          <a:p>
            <a:pPr algn="just"/>
            <a:r>
              <a:rPr lang="en-IN" altLang="en-US"/>
              <a:t>A description of a set of sequences of actions, including variants, that system performs that yields an observable value to an actor.</a:t>
            </a:r>
            <a:endParaRPr lang="en-US" altLang="en-US"/>
          </a:p>
        </p:txBody>
      </p:sp>
      <p:pic>
        <p:nvPicPr>
          <p:cNvPr id="86020" name="Picture 3">
            <a:extLst>
              <a:ext uri="{FF2B5EF4-FFF2-40B4-BE49-F238E27FC236}">
                <a16:creationId xmlns:a16="http://schemas.microsoft.com/office/drawing/2014/main" id="{14B1EF3A-21D7-44E4-B1C3-29B80F8EE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724400"/>
            <a:ext cx="23050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CB66FA26-B24C-4B0D-A419-9FD7F67D8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/>
              <a:t>Structure of C++</a:t>
            </a:r>
            <a:endParaRPr lang="en-US" altLang="en-US"/>
          </a:p>
        </p:txBody>
      </p:sp>
      <p:pic>
        <p:nvPicPr>
          <p:cNvPr id="11267" name="Content Placeholder 3">
            <a:extLst>
              <a:ext uri="{FF2B5EF4-FFF2-40B4-BE49-F238E27FC236}">
                <a16:creationId xmlns:a16="http://schemas.microsoft.com/office/drawing/2014/main" id="{FE8675DC-41DB-4D37-BE82-5BC263086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2188" y="1981200"/>
            <a:ext cx="4619625" cy="4114800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>
            <a:extLst>
              <a:ext uri="{FF2B5EF4-FFF2-40B4-BE49-F238E27FC236}">
                <a16:creationId xmlns:a16="http://schemas.microsoft.com/office/drawing/2014/main" id="{52EC24DF-C6D4-4424-ACB9-E2A467580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Notations</a:t>
            </a:r>
          </a:p>
        </p:txBody>
      </p:sp>
      <p:sp>
        <p:nvSpPr>
          <p:cNvPr id="87043" name="Content Placeholder 2">
            <a:extLst>
              <a:ext uri="{FF2B5EF4-FFF2-40B4-BE49-F238E27FC236}">
                <a16:creationId xmlns:a16="http://schemas.microsoft.com/office/drawing/2014/main" id="{4FAECA10-1262-4627-BE1A-7C239C2E9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actor </a:t>
            </a:r>
          </a:p>
          <a:p>
            <a:pPr algn="just"/>
            <a:r>
              <a:rPr lang="en-IN" altLang="en-US"/>
              <a:t>The people or systems that provide or receive information from the system; they are among the stakeholders of a system.</a:t>
            </a:r>
            <a:endParaRPr lang="en-US" altLang="en-US"/>
          </a:p>
        </p:txBody>
      </p:sp>
      <p:pic>
        <p:nvPicPr>
          <p:cNvPr id="87044" name="Picture 3">
            <a:extLst>
              <a:ext uri="{FF2B5EF4-FFF2-40B4-BE49-F238E27FC236}">
                <a16:creationId xmlns:a16="http://schemas.microsoft.com/office/drawing/2014/main" id="{9D2B9E1A-DCE4-47EA-A715-8D1E07BA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437063"/>
            <a:ext cx="28035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F057B99B-28E9-4A29-9D88-C0E87762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Notations</a:t>
            </a:r>
          </a:p>
        </p:txBody>
      </p:sp>
      <p:sp>
        <p:nvSpPr>
          <p:cNvPr id="88067" name="Content Placeholder 2">
            <a:extLst>
              <a:ext uri="{FF2B5EF4-FFF2-40B4-BE49-F238E27FC236}">
                <a16:creationId xmlns:a16="http://schemas.microsoft.com/office/drawing/2014/main" id="{C41465A0-5A31-4A25-BFFC-1FB03E1C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include </a:t>
            </a:r>
          </a:p>
          <a:p>
            <a:r>
              <a:rPr lang="en-IN" altLang="en-US"/>
              <a:t>Specifies that the source use case explicitly incorporates the behaviour of another use case at a location specified by the source</a:t>
            </a:r>
            <a:endParaRPr lang="en-US" altLang="en-US"/>
          </a:p>
        </p:txBody>
      </p:sp>
      <p:pic>
        <p:nvPicPr>
          <p:cNvPr id="88068" name="Picture 3">
            <a:extLst>
              <a:ext uri="{FF2B5EF4-FFF2-40B4-BE49-F238E27FC236}">
                <a16:creationId xmlns:a16="http://schemas.microsoft.com/office/drawing/2014/main" id="{A4D39E73-E073-4AD3-B7D8-372990694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5013325"/>
            <a:ext cx="18621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>
            <a:extLst>
              <a:ext uri="{FF2B5EF4-FFF2-40B4-BE49-F238E27FC236}">
                <a16:creationId xmlns:a16="http://schemas.microsoft.com/office/drawing/2014/main" id="{F4C2BDD7-FC48-43BE-8FF4-F1969290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Notations</a:t>
            </a:r>
          </a:p>
        </p:txBody>
      </p:sp>
      <p:sp>
        <p:nvSpPr>
          <p:cNvPr id="89091" name="Content Placeholder 2">
            <a:extLst>
              <a:ext uri="{FF2B5EF4-FFF2-40B4-BE49-F238E27FC236}">
                <a16:creationId xmlns:a16="http://schemas.microsoft.com/office/drawing/2014/main" id="{6218E497-77AB-483D-9C63-F3F68902A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extend Specifies that the target use case extends the behaviour of the source.</a:t>
            </a:r>
            <a:endParaRPr lang="en-US" altLang="en-US"/>
          </a:p>
        </p:txBody>
      </p:sp>
      <p:pic>
        <p:nvPicPr>
          <p:cNvPr id="89092" name="Picture 3">
            <a:extLst>
              <a:ext uri="{FF2B5EF4-FFF2-40B4-BE49-F238E27FC236}">
                <a16:creationId xmlns:a16="http://schemas.microsoft.com/office/drawing/2014/main" id="{77BF9261-9805-43BA-B97D-F79A543C4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3573463"/>
            <a:ext cx="13049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>
            <a:extLst>
              <a:ext uri="{FF2B5EF4-FFF2-40B4-BE49-F238E27FC236}">
                <a16:creationId xmlns:a16="http://schemas.microsoft.com/office/drawing/2014/main" id="{D13CB60B-EF8B-40CF-9820-1F71D062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Actors</a:t>
            </a:r>
          </a:p>
        </p:txBody>
      </p:sp>
      <p:pic>
        <p:nvPicPr>
          <p:cNvPr id="90115" name="Content Placeholder 3">
            <a:extLst>
              <a:ext uri="{FF2B5EF4-FFF2-40B4-BE49-F238E27FC236}">
                <a16:creationId xmlns:a16="http://schemas.microsoft.com/office/drawing/2014/main" id="{A935EC4B-9FD1-4BA1-B2FF-BB2F29AED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1625" y="2352675"/>
            <a:ext cx="6000750" cy="3371850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>
            <a:extLst>
              <a:ext uri="{FF2B5EF4-FFF2-40B4-BE49-F238E27FC236}">
                <a16:creationId xmlns:a16="http://schemas.microsoft.com/office/drawing/2014/main" id="{C49F7EFB-E5FE-45EE-AA2D-53B504ED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Actors</a:t>
            </a:r>
          </a:p>
        </p:txBody>
      </p:sp>
      <p:pic>
        <p:nvPicPr>
          <p:cNvPr id="91139" name="Content Placeholder 3">
            <a:extLst>
              <a:ext uri="{FF2B5EF4-FFF2-40B4-BE49-F238E27FC236}">
                <a16:creationId xmlns:a16="http://schemas.microsoft.com/office/drawing/2014/main" id="{BDD1A1D0-3550-43DE-9EE0-A4670FCE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1163" y="2371725"/>
            <a:ext cx="5781675" cy="3333750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>
            <a:extLst>
              <a:ext uri="{FF2B5EF4-FFF2-40B4-BE49-F238E27FC236}">
                <a16:creationId xmlns:a16="http://schemas.microsoft.com/office/drawing/2014/main" id="{812DB2FB-3C67-4810-B280-CAC17E987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 Case Diagram – Guidelines &amp; Caution</a:t>
            </a:r>
            <a:endParaRPr lang="en-US" altLang="en-US"/>
          </a:p>
        </p:txBody>
      </p:sp>
      <p:sp>
        <p:nvSpPr>
          <p:cNvPr id="92163" name="Content Placeholder 2">
            <a:extLst>
              <a:ext uri="{FF2B5EF4-FFF2-40B4-BE49-F238E27FC236}">
                <a16:creationId xmlns:a16="http://schemas.microsoft.com/office/drawing/2014/main" id="{65769206-6EF2-4CF7-A22F-C1B91213F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000"/>
              <a:t>1.Use cases should ideally begin with a verb – i.e generate report. Use cases should NOT be open ended – i.e Register (instead should be named as Register New User) </a:t>
            </a:r>
          </a:p>
          <a:p>
            <a:r>
              <a:rPr lang="en-IN" altLang="en-US" sz="2000"/>
              <a:t>2. Avoid showing communication between actors. </a:t>
            </a:r>
          </a:p>
          <a:p>
            <a:r>
              <a:rPr lang="en-IN" altLang="en-US" sz="2000"/>
              <a:t>3. Actors should be named as singular. i.e student and NOT students. NO names should be used – i.e John, Sam, etc.</a:t>
            </a:r>
          </a:p>
          <a:p>
            <a:r>
              <a:rPr lang="en-IN" altLang="en-US" sz="2000"/>
              <a:t> 4. Do NOT show behaviour in a use case diagram; instead only depict only system functionality. </a:t>
            </a:r>
          </a:p>
          <a:p>
            <a:r>
              <a:rPr lang="en-IN" altLang="en-US" sz="2000"/>
              <a:t>5. Use case diagram does not show sequence – unlike DFDs</a:t>
            </a:r>
            <a:endParaRPr lang="en-US" altLang="en-US" sz="2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>
            <a:extLst>
              <a:ext uri="{FF2B5EF4-FFF2-40B4-BE49-F238E27FC236}">
                <a16:creationId xmlns:a16="http://schemas.microsoft.com/office/drawing/2014/main" id="{B9B72461-310A-4ABB-8D7F-B39EB62C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– Include and Extend</a:t>
            </a:r>
          </a:p>
        </p:txBody>
      </p:sp>
      <p:pic>
        <p:nvPicPr>
          <p:cNvPr id="93187" name="Content Placeholder 3">
            <a:extLst>
              <a:ext uri="{FF2B5EF4-FFF2-40B4-BE49-F238E27FC236}">
                <a16:creationId xmlns:a16="http://schemas.microsoft.com/office/drawing/2014/main" id="{F6430FA9-CBC8-40C3-8E74-1D51C8EAC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0" y="2433638"/>
            <a:ext cx="5905500" cy="3209925"/>
          </a:xfr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>
            <a:extLst>
              <a:ext uri="{FF2B5EF4-FFF2-40B4-BE49-F238E27FC236}">
                <a16:creationId xmlns:a16="http://schemas.microsoft.com/office/drawing/2014/main" id="{BF2CF827-A1D4-4450-AFD7-B0FE4628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Draw a use case diagram for the scenario below:</a:t>
            </a:r>
            <a:endParaRPr lang="en-US" altLang="en-US"/>
          </a:p>
        </p:txBody>
      </p:sp>
      <p:sp>
        <p:nvSpPr>
          <p:cNvPr id="94211" name="Content Placeholder 2">
            <a:extLst>
              <a:ext uri="{FF2B5EF4-FFF2-40B4-BE49-F238E27FC236}">
                <a16:creationId xmlns:a16="http://schemas.microsoft.com/office/drawing/2014/main" id="{F85BFF03-43DB-4B81-95EC-502FECB07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Inventory System</a:t>
            </a:r>
          </a:p>
          <a:p>
            <a:pPr algn="just"/>
            <a:r>
              <a:rPr lang="en-IN" altLang="en-US" sz="2800"/>
              <a:t>In order to generate an invoice a clerk must log in. If a clerk is a first time user, one must have themselves registered. There should be an option for a user to register oneself within the login page. Any user can use the system to view products online. The option of login is also provided when a user views products online. </a:t>
            </a:r>
            <a:endParaRPr lang="en-US" altLang="en-US" sz="28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>
            <a:extLst>
              <a:ext uri="{FF2B5EF4-FFF2-40B4-BE49-F238E27FC236}">
                <a16:creationId xmlns:a16="http://schemas.microsoft.com/office/drawing/2014/main" id="{C2EF41CA-3FB7-4970-B0D6-9A4470E1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 - Solution</a:t>
            </a:r>
          </a:p>
        </p:txBody>
      </p:sp>
      <p:pic>
        <p:nvPicPr>
          <p:cNvPr id="95235" name="Content Placeholder 3">
            <a:extLst>
              <a:ext uri="{FF2B5EF4-FFF2-40B4-BE49-F238E27FC236}">
                <a16:creationId xmlns:a16="http://schemas.microsoft.com/office/drawing/2014/main" id="{8C6F192F-638E-411E-A5FF-13767EAEF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38338" y="2233613"/>
            <a:ext cx="5267325" cy="3609975"/>
          </a:xfr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FD182DEC-D902-4548-BF11-3146C3FFA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Use case diagram </a:t>
            </a:r>
            <a:endParaRPr lang="en-US" altLang="en-US"/>
          </a:p>
        </p:txBody>
      </p:sp>
      <p:pic>
        <p:nvPicPr>
          <p:cNvPr id="96259" name="Picture 6" descr="Library Management System Uml All Diagrams | Management, System ...">
            <a:extLst>
              <a:ext uri="{FF2B5EF4-FFF2-40B4-BE49-F238E27FC236}">
                <a16:creationId xmlns:a16="http://schemas.microsoft.com/office/drawing/2014/main" id="{7E9700CC-B2A0-4219-87C4-B359022B16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916113"/>
            <a:ext cx="6840537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6546FE7E-BFAF-4A68-8663-BC86B167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24D742B1-758B-415B-9F81-B597F979C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2292" name="Picture 3">
            <a:extLst>
              <a:ext uri="{FF2B5EF4-FFF2-40B4-BE49-F238E27FC236}">
                <a16:creationId xmlns:a16="http://schemas.microsoft.com/office/drawing/2014/main" id="{EEC448A5-70FC-4E20-8C5B-1DAA036F8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76250"/>
            <a:ext cx="87630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>
            <a:extLst>
              <a:ext uri="{FF2B5EF4-FFF2-40B4-BE49-F238E27FC236}">
                <a16:creationId xmlns:a16="http://schemas.microsoft.com/office/drawing/2014/main" id="{B1BFA60C-0C23-42C2-AA59-CD32284A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Constructors</a:t>
            </a:r>
          </a:p>
        </p:txBody>
      </p:sp>
      <p:sp>
        <p:nvSpPr>
          <p:cNvPr id="97283" name="Content Placeholder 2">
            <a:extLst>
              <a:ext uri="{FF2B5EF4-FFF2-40B4-BE49-F238E27FC236}">
                <a16:creationId xmlns:a16="http://schemas.microsoft.com/office/drawing/2014/main" id="{04212721-E45E-4C71-A358-3CA5CFD4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altLang="en-US"/>
              <a:t>Constructors are special class functions which performs initialization of every object. </a:t>
            </a:r>
          </a:p>
          <a:p>
            <a:pPr algn="just"/>
            <a:r>
              <a:rPr lang="en-IN" altLang="en-US"/>
              <a:t>The Compiler calls the Constructor whenever an object is created.</a:t>
            </a:r>
          </a:p>
          <a:p>
            <a:pPr algn="just"/>
            <a:r>
              <a:rPr lang="en-IN" altLang="en-US"/>
              <a:t> Constructors initialize values to object members after storage is allocated to the object.</a:t>
            </a:r>
            <a:endParaRPr lang="en-US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3C0FA26F-83A5-439F-B925-0D5F3778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Rules of defining a constructor</a:t>
            </a:r>
            <a:endParaRPr lang="en-US" altLang="en-US"/>
          </a:p>
        </p:txBody>
      </p:sp>
      <p:pic>
        <p:nvPicPr>
          <p:cNvPr id="98307" name="Content Placeholder 4">
            <a:extLst>
              <a:ext uri="{FF2B5EF4-FFF2-40B4-BE49-F238E27FC236}">
                <a16:creationId xmlns:a16="http://schemas.microsoft.com/office/drawing/2014/main" id="{06513BB3-265B-4804-88D2-C40E1C86A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675" y="2060575"/>
            <a:ext cx="7486650" cy="3168650"/>
          </a:xfr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>
            <a:extLst>
              <a:ext uri="{FF2B5EF4-FFF2-40B4-BE49-F238E27FC236}">
                <a16:creationId xmlns:a16="http://schemas.microsoft.com/office/drawing/2014/main" id="{7FC50C54-64EA-4911-B397-F3B87E613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 for constructor</a:t>
            </a:r>
            <a:endParaRPr lang="en-US" altLang="en-US"/>
          </a:p>
        </p:txBody>
      </p:sp>
      <p:pic>
        <p:nvPicPr>
          <p:cNvPr id="99331" name="Content Placeholder 3">
            <a:extLst>
              <a:ext uri="{FF2B5EF4-FFF2-40B4-BE49-F238E27FC236}">
                <a16:creationId xmlns:a16="http://schemas.microsoft.com/office/drawing/2014/main" id="{B04E9D4F-BDF8-4533-AD2A-E62216968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7125" y="1981200"/>
            <a:ext cx="6889750" cy="4114800"/>
          </a:xfr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>
            <a:extLst>
              <a:ext uri="{FF2B5EF4-FFF2-40B4-BE49-F238E27FC236}">
                <a16:creationId xmlns:a16="http://schemas.microsoft.com/office/drawing/2014/main" id="{AFAB430A-D0C1-4DA7-A688-54F24CCA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Destructors in C++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100355" name="Content Placeholder 2">
            <a:extLst>
              <a:ext uri="{FF2B5EF4-FFF2-40B4-BE49-F238E27FC236}">
                <a16:creationId xmlns:a16="http://schemas.microsoft.com/office/drawing/2014/main" id="{2BC59EF3-431A-4080-9851-0381063FE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Destructor is a special class function which destroys the object as soon as the scope of object ends. </a:t>
            </a:r>
          </a:p>
          <a:p>
            <a:r>
              <a:rPr lang="en-IN" altLang="en-US"/>
              <a:t>The destructor is called automatically by the compiler when the object goes out of scope.</a:t>
            </a:r>
            <a:endParaRPr lang="en-US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A3876610-B421-4CD2-BFC0-6C4079FC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Example for destructor</a:t>
            </a:r>
            <a:endParaRPr lang="en-US" altLang="en-US"/>
          </a:p>
        </p:txBody>
      </p:sp>
      <p:pic>
        <p:nvPicPr>
          <p:cNvPr id="101379" name="Content Placeholder 3">
            <a:extLst>
              <a:ext uri="{FF2B5EF4-FFF2-40B4-BE49-F238E27FC236}">
                <a16:creationId xmlns:a16="http://schemas.microsoft.com/office/drawing/2014/main" id="{F986D193-A831-479B-9E3D-CEF3CF2CB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2963" y="2466975"/>
            <a:ext cx="7458075" cy="3143250"/>
          </a:xfr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78F79D06-465F-49A7-A97F-1BF0CB4A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Diagram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102403" name="Content Placeholder 3">
            <a:extLst>
              <a:ext uri="{FF2B5EF4-FFF2-40B4-BE49-F238E27FC236}">
                <a16:creationId xmlns:a16="http://schemas.microsoft.com/office/drawing/2014/main" id="{C1650C01-DA42-495E-B4D7-E061FEB72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400" y="1981200"/>
            <a:ext cx="7569200" cy="4114800"/>
          </a:xfr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Content Placeholder 3">
            <a:extLst>
              <a:ext uri="{FF2B5EF4-FFF2-40B4-BE49-F238E27FC236}">
                <a16:creationId xmlns:a16="http://schemas.microsoft.com/office/drawing/2014/main" id="{3630EEE5-0784-48D5-A6E1-7252AD48D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341438"/>
            <a:ext cx="7772400" cy="4597400"/>
          </a:xfr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Content Placeholder 3">
            <a:extLst>
              <a:ext uri="{FF2B5EF4-FFF2-40B4-BE49-F238E27FC236}">
                <a16:creationId xmlns:a16="http://schemas.microsoft.com/office/drawing/2014/main" id="{772AB4F0-A781-4822-AD1C-33705DE25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836613"/>
            <a:ext cx="7772400" cy="5376862"/>
          </a:xfr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Content Placeholder 3">
            <a:extLst>
              <a:ext uri="{FF2B5EF4-FFF2-40B4-BE49-F238E27FC236}">
                <a16:creationId xmlns:a16="http://schemas.microsoft.com/office/drawing/2014/main" id="{88DC2B4C-C1FE-414F-B0C2-67A100B16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2076450"/>
            <a:ext cx="5638800" cy="3924300"/>
          </a:xfr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Content Placeholder 3">
            <a:extLst>
              <a:ext uri="{FF2B5EF4-FFF2-40B4-BE49-F238E27FC236}">
                <a16:creationId xmlns:a16="http://schemas.microsoft.com/office/drawing/2014/main" id="{E8CFA593-0E27-4EA8-A6CE-4BE75A614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863" y="1196975"/>
            <a:ext cx="7875587" cy="457041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2402</Words>
  <Application>Microsoft Office PowerPoint</Application>
  <PresentationFormat>On-screen Show (4:3)</PresentationFormat>
  <Paragraphs>550</Paragraphs>
  <Slides>116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17" baseType="lpstr">
      <vt:lpstr>Blank Presentation</vt:lpstr>
      <vt:lpstr>Basics of CPP</vt:lpstr>
      <vt:lpstr>PowerPoint Presentation</vt:lpstr>
      <vt:lpstr>PowerPoint Presentation</vt:lpstr>
      <vt:lpstr>Difference between Cand C++</vt:lpstr>
      <vt:lpstr>PowerPoint Presentation</vt:lpstr>
      <vt:lpstr>PowerPoint Presentation</vt:lpstr>
      <vt:lpstr>PowerPoint Presentation</vt:lpstr>
      <vt:lpstr>Structure of C++</vt:lpstr>
      <vt:lpstr>PowerPoint Presentation</vt:lpstr>
      <vt:lpstr>CONSTANTS</vt:lpstr>
      <vt:lpstr>Declaring Constants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C++ Arrays</vt:lpstr>
      <vt:lpstr>Arrays</vt:lpstr>
      <vt:lpstr>Memory representation</vt:lpstr>
      <vt:lpstr>Array example</vt:lpstr>
      <vt:lpstr>Example</vt:lpstr>
      <vt:lpstr>Two dimensional array</vt:lpstr>
      <vt:lpstr>Example</vt:lpstr>
      <vt:lpstr>PowerPoint Presentation</vt:lpstr>
      <vt:lpstr>PowerPoint Presentation</vt:lpstr>
      <vt:lpstr>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conversion and type casting</vt:lpstr>
      <vt:lpstr>Type 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Define a Class Type</vt:lpstr>
      <vt:lpstr>PowerPoint Presentation</vt:lpstr>
      <vt:lpstr>PowerPoint Presentation</vt:lpstr>
      <vt:lpstr>PowerPoint Presentation</vt:lpstr>
      <vt:lpstr>Object creation</vt:lpstr>
      <vt:lpstr>Example for objects</vt:lpstr>
      <vt:lpstr>PowerPoint Presentation</vt:lpstr>
      <vt:lpstr>PowerPoint Presentation</vt:lpstr>
      <vt:lpstr>PowerPoint Presentation</vt:lpstr>
      <vt:lpstr>PowerPoint Presentation</vt:lpstr>
      <vt:lpstr>Static Data Member </vt:lpstr>
      <vt:lpstr>PowerPoint Presentation</vt:lpstr>
      <vt:lpstr>PowerPoint Presentation</vt:lpstr>
      <vt:lpstr>Static Data Member </vt:lpstr>
      <vt:lpstr>Example program for static</vt:lpstr>
      <vt:lpstr>Static Member Functions in C++ </vt:lpstr>
      <vt:lpstr>Example for static member</vt:lpstr>
      <vt:lpstr>Use case diagram </vt:lpstr>
      <vt:lpstr>Definition:</vt:lpstr>
      <vt:lpstr>Notations</vt:lpstr>
      <vt:lpstr>Notations</vt:lpstr>
      <vt:lpstr>Notations</vt:lpstr>
      <vt:lpstr>Notations</vt:lpstr>
      <vt:lpstr>Actors</vt:lpstr>
      <vt:lpstr>Actors</vt:lpstr>
      <vt:lpstr>Use Case Diagram – Guidelines &amp; Caution</vt:lpstr>
      <vt:lpstr>Example – Include and Extend</vt:lpstr>
      <vt:lpstr>Draw a use case diagram for the scenario below:</vt:lpstr>
      <vt:lpstr>Exercise - Solution</vt:lpstr>
      <vt:lpstr>Use case diagram </vt:lpstr>
      <vt:lpstr>Constructors</vt:lpstr>
      <vt:lpstr>Rules of defining a constructor</vt:lpstr>
      <vt:lpstr>Example for constructor</vt:lpstr>
      <vt:lpstr>Destructors in C++ </vt:lpstr>
      <vt:lpstr>Example for destructor</vt:lpstr>
      <vt:lpstr>Class Diagram </vt:lpstr>
      <vt:lpstr>PowerPoint Presentation</vt:lpstr>
      <vt:lpstr>PowerPoint Presentation</vt:lpstr>
      <vt:lpstr>PowerPoint Presentation</vt:lpstr>
      <vt:lpstr>PowerPoint Presentation</vt:lpstr>
      <vt:lpstr>UML Representation of Class</vt:lpstr>
      <vt:lpstr>PowerPoint Presentation</vt:lpstr>
      <vt:lpstr>PowerPoint Presentation</vt:lpstr>
      <vt:lpstr>Relationships among Classes</vt:lpstr>
      <vt:lpstr>Association Relationship</vt:lpstr>
      <vt:lpstr>PowerPoint Presentation</vt:lpstr>
      <vt:lpstr>Generalization Relationship</vt:lpstr>
      <vt:lpstr>Generalization Relationship</vt:lpstr>
      <vt:lpstr>Generalization Relationship</vt:lpstr>
      <vt:lpstr>Aggregation Relationship</vt:lpstr>
      <vt:lpstr>Multiplicity</vt:lpstr>
      <vt:lpstr>Multiplicity</vt:lpstr>
      <vt:lpstr>Guidelines  for Analyzing Use Cases (2)</vt:lpstr>
      <vt:lpstr>Guidelines  for Analyzing Use Cases (3)</vt:lpstr>
      <vt:lpstr>Class Diagram</vt:lpstr>
      <vt:lpstr>PowerPoint Presentation</vt:lpstr>
      <vt:lpstr>PowerPoint Presentation</vt:lpstr>
    </vt:vector>
  </TitlesOfParts>
  <Company>Bowdoin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 Arrays</dc:title>
  <dc:creator>IT Dept</dc:creator>
  <cp:lastModifiedBy>917565815129</cp:lastModifiedBy>
  <cp:revision>62</cp:revision>
  <cp:lastPrinted>2005-02-28T00:42:06Z</cp:lastPrinted>
  <dcterms:created xsi:type="dcterms:W3CDTF">2005-02-21T16:06:52Z</dcterms:created>
  <dcterms:modified xsi:type="dcterms:W3CDTF">2020-08-19T04:49:02Z</dcterms:modified>
</cp:coreProperties>
</file>